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rchivo Black" charset="1" panose="020B0A03020202020B04"/>
      <p:regular r:id="rId29"/>
    </p:embeddedFont>
    <p:embeddedFont>
      <p:font typeface="Garet Italics" charset="1" panose="00000000000000000000"/>
      <p:regular r:id="rId30"/>
    </p:embeddedFont>
    <p:embeddedFont>
      <p:font typeface="Garet" charset="1" panose="00000000000000000000"/>
      <p:regular r:id="rId31"/>
    </p:embeddedFont>
    <p:embeddedFont>
      <p:font typeface="Garet Bold" charset="1" panose="00000000000000000000"/>
      <p:regular r:id="rId32"/>
    </p:embeddedFont>
    <p:embeddedFont>
      <p:font typeface="Jua"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notesSlides/notesSlide2.xml" Type="http://schemas.openxmlformats.org/officeDocument/2006/relationships/notesSlide"/><Relationship Id="rId37" Target="notesSlides/notesSlide3.xml" Type="http://schemas.openxmlformats.org/officeDocument/2006/relationships/notesSlide"/><Relationship Id="rId38" Target="fonts/font38.fntdata" Type="http://schemas.openxmlformats.org/officeDocument/2006/relationships/font"/><Relationship Id="rId39" Target="notesSlides/notesSlide4.xml" Type="http://schemas.openxmlformats.org/officeDocument/2006/relationships/notesSlide"/><Relationship Id="rId4" Target="theme/theme1.xml" Type="http://schemas.openxmlformats.org/officeDocument/2006/relationships/theme"/><Relationship Id="rId40" Target="notesSlides/notesSlide5.xml" Type="http://schemas.openxmlformats.org/officeDocument/2006/relationships/notesSlide"/><Relationship Id="rId41" Target="notesSlides/notesSlide6.xml" Type="http://schemas.openxmlformats.org/officeDocument/2006/relationships/notesSlide"/><Relationship Id="rId42" Target="notesSlides/notesSlide7.xml" Type="http://schemas.openxmlformats.org/officeDocument/2006/relationships/notesSlide"/><Relationship Id="rId43" Target="notesSlides/notesSlide8.xml" Type="http://schemas.openxmlformats.org/officeDocument/2006/relationships/notesSlide"/><Relationship Id="rId44" Target="notesSlides/notesSlide9.xml" Type="http://schemas.openxmlformats.org/officeDocument/2006/relationships/notesSlide"/><Relationship Id="rId45" Target="notesSlides/notesSlide10.xml" Type="http://schemas.openxmlformats.org/officeDocument/2006/relationships/notesSlide"/><Relationship Id="rId46" Target="notesSlides/notesSlide11.xml" Type="http://schemas.openxmlformats.org/officeDocument/2006/relationships/notesSlide"/><Relationship Id="rId47" Target="notesSlides/notesSlide12.xml" Type="http://schemas.openxmlformats.org/officeDocument/2006/relationships/notesSlide"/><Relationship Id="rId48" Target="notesSlides/notesSlide13.xml" Type="http://schemas.openxmlformats.org/officeDocument/2006/relationships/notesSlide"/><Relationship Id="rId49" Target="notesSlides/notesSlide14.xml" Type="http://schemas.openxmlformats.org/officeDocument/2006/relationships/notesSlide"/><Relationship Id="rId5" Target="tableStyles.xml" Type="http://schemas.openxmlformats.org/officeDocument/2006/relationships/tableStyles"/><Relationship Id="rId50" Target="notesSlides/notesSlide1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descripteurs d'un corpus de texte ou d'une image</a:t>
            </a:r>
          </a:p>
          <a:p>
            <a:r>
              <a:rPr lang="en-US"/>
              <a:t/>
            </a:r>
          </a:p>
          <a:p>
            <a:r>
              <a:rPr lang="en-US"/>
              <a:t/>
            </a:r>
          </a:p>
          <a:p>
            <a:r>
              <a:rPr lang="en-US"/>
              <a:t>évaluation de la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Precision	Pureté des clusters (% d'éléments qui devraient vraiment être ensemble)</a:t>
            </a:r>
          </a:p>
          <a:p>
            <a:r>
              <a:rPr lang="en-US"/>
              <a:t/>
            </a:r>
          </a:p>
          <a:p>
            <a:r>
              <a:rPr lang="en-US"/>
              <a:t>Recall	Complétude des clusters (% d'une classe réelle dans un même cluster)</a:t>
            </a:r>
          </a:p>
          <a:p>
            <a:r>
              <a:rPr lang="en-US"/>
              <a:t/>
            </a:r>
          </a:p>
          <a:p>
            <a:r>
              <a:rPr lang="en-US"/>
              <a:t>F1-score	Compromis entre precision et recall (moyenne harmonique)	</a:t>
            </a:r>
          </a:p>
          <a:p>
            <a:r>
              <a:rPr lang="en-US"/>
              <a:t/>
            </a:r>
          </a:p>
          <a:p>
            <a:r>
              <a:rPr lang="en-US"/>
              <a:t>ARI	Similarité globale entre deux clusterings, ajustée du hasard</a:t>
            </a:r>
          </a:p>
          <a:p>
            <a:r>
              <a:rPr lang="en-US"/>
              <a:t/>
            </a:r>
          </a:p>
          <a:p>
            <a:r>
              <a:rPr lang="en-US"/>
              <a:t>Pour 3 premiers indices:  entre 0 et 1. </a:t>
            </a:r>
          </a:p>
          <a:p>
            <a:r>
              <a:rPr lang="en-US"/>
              <a:t>&gt;0.7 = bien</a:t>
            </a:r>
          </a:p>
          <a:p>
            <a:r>
              <a:rPr lang="en-US"/>
              <a:t/>
            </a:r>
          </a:p>
          <a:p>
            <a:r>
              <a:rPr lang="en-US"/>
              <a:t>Pour ARI, entre -1 et 1. </a:t>
            </a:r>
          </a:p>
          <a:p>
            <a:r>
              <a:rPr lang="en-US"/>
              <a:t>&gt; 0.4 = très bien</a:t>
            </a:r>
          </a:p>
          <a:p>
            <a:r>
              <a:rPr lang="en-US"/>
              <a:t>&gt; 0.7 = excellent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quelques imprécisions sur les classes "Baby", "Beauty"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ResNet : </a:t>
            </a:r>
          </a:p>
          <a:p>
            <a:r>
              <a:rPr lang="en-US"/>
              <a:t>Processus d'extraction: </a:t>
            </a:r>
          </a:p>
          <a:p>
            <a:r>
              <a:rPr lang="en-US"/>
              <a:t>- Application de filtres spécialisés (contours, textures, formes, etc.)</a:t>
            </a:r>
          </a:p>
          <a:p>
            <a:r>
              <a:rPr lang="en-US"/>
              <a:t>- Génération d'une carte de caractéristiques par filtre</a:t>
            </a:r>
          </a:p>
          <a:p>
            <a:r>
              <a:rPr lang="en-US"/>
              <a:t>- Progression hiérarchique : motifs simples → complexes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SVM:</a:t>
            </a:r>
          </a:p>
          <a:p>
            <a:r>
              <a:rPr lang="en-US"/>
              <a:t>- marge entre classes (séparation)</a:t>
            </a:r>
          </a:p>
          <a:p>
            <a:r>
              <a:rPr lang="en-US"/>
              <a:t>- vecteurs de support : points d'entrainement qui se trouvent exactement à la marge ou qui la violent. En fonction de leur comportement, on définit l'hyperplan</a:t>
            </a:r>
          </a:p>
          <a:p>
            <a:r>
              <a:rPr lang="en-US"/>
              <a:t/>
            </a:r>
          </a:p>
          <a:p>
            <a:r>
              <a:rPr lang="en-US"/>
              <a:t>gamma = 'scale' en opposition à 'auto' qui ne regarde que la dimensionnalité et pas la dispersion (variance).. Plus adapté sur des descripteurs ResNet50 (permet de contrecarrer la haute dimension ET s'adapter aux normalisations que fait ResNet50)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Precision	Pureté des clusters (% d'éléments qui devraient vraiment être ensemble)</a:t>
            </a:r>
          </a:p>
          <a:p>
            <a:r>
              <a:rPr lang="en-US"/>
              <a:t/>
            </a:r>
          </a:p>
          <a:p>
            <a:r>
              <a:rPr lang="en-US"/>
              <a:t>Recall	Complétude des clusters (% d'une classe réelle dans un même cluster)</a:t>
            </a:r>
          </a:p>
          <a:p>
            <a:r>
              <a:rPr lang="en-US"/>
              <a:t/>
            </a:r>
          </a:p>
          <a:p>
            <a:r>
              <a:rPr lang="en-US"/>
              <a:t>F1-score	Compromis entre precision et recall (moyenne harmonique)	</a:t>
            </a:r>
          </a:p>
          <a:p>
            <a:r>
              <a:rPr lang="en-US"/>
              <a:t/>
            </a:r>
          </a:p>
          <a:p>
            <a:r>
              <a:rPr lang="en-US"/>
              <a:t>ARI	Similarité globale entre deux clusterings, ajustée du hasard</a:t>
            </a:r>
          </a:p>
          <a:p>
            <a:r>
              <a:rPr lang="en-US"/>
              <a:t/>
            </a:r>
          </a:p>
          <a:p>
            <a:r>
              <a:rPr lang="en-US"/>
              <a:t>Pour 3 premiers indices:  entre 0 et 1. </a:t>
            </a:r>
          </a:p>
          <a:p>
            <a:r>
              <a:rPr lang="en-US"/>
              <a:t>&gt;0.7 = bien</a:t>
            </a:r>
          </a:p>
          <a:p>
            <a:r>
              <a:rPr lang="en-US"/>
              <a:t/>
            </a:r>
          </a:p>
          <a:p>
            <a:r>
              <a:rPr lang="en-US"/>
              <a:t>Pour ARI, entre -1 et 1. </a:t>
            </a:r>
          </a:p>
          <a:p>
            <a:r>
              <a:rPr lang="en-US"/>
              <a:t>&gt; 0.4 = très bien</a:t>
            </a:r>
          </a:p>
          <a:p>
            <a:r>
              <a:rPr lang="en-US"/>
              <a:t>&gt; 0.7 = excellent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Precision	Pureté des clusters (% d'éléments qui devraient vraiment être ensemble)</a:t>
            </a:r>
          </a:p>
          <a:p>
            <a:r>
              <a:rPr lang="en-US"/>
              <a:t/>
            </a:r>
          </a:p>
          <a:p>
            <a:r>
              <a:rPr lang="en-US"/>
              <a:t>Recall	Complétude des clusters (% d'une classe réelle dans un même cluster)</a:t>
            </a:r>
          </a:p>
          <a:p>
            <a:r>
              <a:rPr lang="en-US"/>
              <a:t/>
            </a:r>
          </a:p>
          <a:p>
            <a:r>
              <a:rPr lang="en-US"/>
              <a:t>F1-score	Compromis entre precision et recall (moyenne harmonique)	</a:t>
            </a:r>
          </a:p>
          <a:p>
            <a:r>
              <a:rPr lang="en-US"/>
              <a:t/>
            </a:r>
          </a:p>
          <a:p>
            <a:r>
              <a:rPr lang="en-US"/>
              <a:t>ARI	Similarité globale entre deux clusterings, ajustée du hasard</a:t>
            </a:r>
          </a:p>
          <a:p>
            <a:r>
              <a:rPr lang="en-US"/>
              <a:t/>
            </a:r>
          </a:p>
          <a:p>
            <a:r>
              <a:rPr lang="en-US"/>
              <a:t>Pour 3 premiers indices:  entre 0 et 1. </a:t>
            </a:r>
          </a:p>
          <a:p>
            <a:r>
              <a:rPr lang="en-US"/>
              <a:t>&gt;0.7 = bien</a:t>
            </a:r>
          </a:p>
          <a:p>
            <a:r>
              <a:rPr lang="en-US"/>
              <a:t/>
            </a:r>
          </a:p>
          <a:p>
            <a:r>
              <a:rPr lang="en-US"/>
              <a:t>Pour ARI, entre -1 et 1. </a:t>
            </a:r>
          </a:p>
          <a:p>
            <a:r>
              <a:rPr lang="en-US"/>
              <a:t>&gt; 0.4 = très bien</a:t>
            </a:r>
          </a:p>
          <a:p>
            <a:r>
              <a:rPr lang="en-US"/>
              <a:t>&gt; 0.7 = excellent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Principe: article décrit par texte ou image</a:t>
            </a:r>
          </a:p>
          <a:p>
            <a:r>
              <a:rPr lang="en-US"/>
              <a:t/>
            </a:r>
          </a:p>
          <a:p>
            <a:r>
              <a:rPr lang="en-US"/>
              <a:t>But du jeu : obtenir une suite de nombre décrivant notre article pour pouvoir effectuer un clustering et évaluer la performance</a:t>
            </a:r>
          </a:p>
          <a:p>
            <a:r>
              <a:rPr lang="en-US"/>
              <a:t/>
            </a:r>
          </a:p>
          <a:p>
            <a:r>
              <a:rPr lang="en-US"/>
              <a:t/>
            </a:r>
          </a:p>
          <a:p>
            <a:r>
              <a:rPr lang="en-US"/>
              <a:t>Bags of Words (+ lower + tokenize + no puctuation + no stop_words + stemming )</a:t>
            </a:r>
          </a:p>
          <a:p>
            <a:r>
              <a:rPr lang="en-US"/>
              <a:t/>
            </a:r>
          </a:p>
          <a:p>
            <a:r>
              <a:rPr lang="en-US"/>
              <a:t>Transfer learning (basés sur l'IA, souvent entrainement deep learning)</a:t>
            </a:r>
          </a:p>
          <a:p>
            <a:r>
              <a:rPr lang="en-US"/>
              <a:t/>
            </a:r>
          </a:p>
          <a:p>
            <a:r>
              <a:rPr lang="en-US"/>
              <a:t/>
            </a:r>
          </a:p>
          <a:p>
            <a:r>
              <a:rPr lang="en-US"/>
              <a:t/>
            </a:r>
          </a:p>
          <a:p>
            <a:r>
              <a:rPr lang="en-US"/>
              <a:t>Doc2Vec : apprentissage non supervisé (mais pas deep learning):</a:t>
            </a:r>
          </a:p>
          <a:p>
            <a:r>
              <a:rPr lang="en-US"/>
              <a:t>- Chaque document reçoit identifiant unique</a:t>
            </a:r>
          </a:p>
          <a:p>
            <a:r>
              <a:rPr lang="en-US"/>
              <a:t>- Apprentissage de vecteurs pour chaque mot du vocabulaire, vecteur pour chaque document corpus</a:t>
            </a:r>
          </a:p>
          <a:p>
            <a:r>
              <a:rPr lang="en-US"/>
              <a:t>- Durant entrainement, modèle ajuste vecteurs pour optimiser prédiction des mots dans leur contexte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Bags of words:</a:t>
            </a:r>
          </a:p>
          <a:p>
            <a:r>
              <a:rPr lang="en-US"/>
              <a:t>- recenser chaque mot unique</a:t>
            </a:r>
          </a:p>
          <a:p>
            <a:r>
              <a:rPr lang="en-US"/>
              <a:t>- noter présence ou non de chacun dans une description</a:t>
            </a:r>
          </a:p>
          <a:p>
            <a:r>
              <a:rPr lang="en-US"/>
              <a:t>- suite de 0 et 1</a:t>
            </a:r>
          </a:p>
          <a:p>
            <a:r>
              <a:rPr lang="en-US"/>
              <a:t/>
            </a:r>
          </a:p>
          <a:p>
            <a:r>
              <a:rPr lang="en-US"/>
              <a:t>TFIDF : encodage basé sur la rareté d'un mot au sein du corpus entier de mots du document</a:t>
            </a:r>
          </a:p>
          <a:p>
            <a:r>
              <a:rPr lang="en-US"/>
              <a:t/>
            </a:r>
          </a:p>
          <a:p>
            <a:r>
              <a:rPr lang="en-US"/>
              <a:t>LDA : ensemble corpus --&gt; vocabulaire synthétique</a:t>
            </a:r>
          </a:p>
          <a:p>
            <a:r>
              <a:rPr lang="en-US"/>
              <a:t>chaque description --&gt; coefficient lien vocab synth</a:t>
            </a:r>
          </a:p>
          <a:p>
            <a:r>
              <a:rPr lang="en-US"/>
              <a:t/>
            </a:r>
          </a:p>
          <a:p>
            <a:r>
              <a:rPr lang="en-US"/>
              <a:t/>
            </a:r>
          </a:p>
          <a:p>
            <a:r>
              <a:rPr lang="en-US"/>
              <a:t>RAJOUTER TFIDF et LDA</a:t>
            </a:r>
          </a:p>
          <a:p>
            <a:r>
              <a:rPr lang="en-US"/>
              <a:t/>
            </a:r>
          </a:p>
          <a:p>
            <a:r>
              <a:rPr lang="en-US"/>
              <a:t/>
            </a:r>
          </a:p>
          <a:p>
            <a:r>
              <a:rPr lang="en-US"/>
              <a:t/>
            </a:r>
          </a:p>
          <a:p>
            <a:r>
              <a:rPr lang="en-US"/>
              <a:t/>
            </a:r>
          </a:p>
          <a:p>
            <a:r>
              <a:rPr lang="en-US"/>
              <a:t/>
            </a:r>
          </a:p>
          <a:p>
            <a:r>
              <a:rPr lang="en-US"/>
              <a:t/>
            </a:r>
          </a:p>
          <a:p>
            <a:r>
              <a:rPr lang="en-US"/>
              <a:t/>
            </a:r>
          </a:p>
          <a:p>
            <a:r>
              <a:rPr lang="en-US"/>
              <a:t>stemming : réduction à la racine (sans compréhension grammaticale, contrairement à la lemmatisation)</a:t>
            </a:r>
          </a:p>
          <a:p>
            <a:r>
              <a:rPr lang="en-US"/>
              <a:t/>
            </a:r>
          </a:p>
          <a:p>
            <a:r>
              <a:rPr lang="en-US"/>
              <a:t>stemming:</a:t>
            </a:r>
          </a:p>
          <a:p>
            <a:r>
              <a:rPr lang="en-US"/>
              <a:t>mangeant --&gt; mange</a:t>
            </a:r>
          </a:p>
          <a:p>
            <a:r>
              <a:rPr lang="en-US"/>
              <a:t>manger --&gt; mang</a:t>
            </a:r>
          </a:p>
          <a:p>
            <a:r>
              <a:rPr lang="en-US"/>
              <a:t/>
            </a:r>
          </a:p>
          <a:p>
            <a:r>
              <a:rPr lang="en-US"/>
              <a:t>lemmatisation :</a:t>
            </a:r>
          </a:p>
          <a:p>
            <a:r>
              <a:rPr lang="en-US"/>
              <a:t>mangeant --&gt; manger</a:t>
            </a:r>
          </a:p>
          <a:p>
            <a:r>
              <a:rPr lang="en-US"/>
              <a:t>manger --&gt; manger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À ce stade, on repart de nos données correctement encodées</a:t>
            </a:r>
          </a:p>
          <a:p>
            <a:r>
              <a:rPr lang="en-US"/>
              <a:t/>
            </a:r>
          </a:p>
          <a:p>
            <a:r>
              <a:rPr lang="en-US"/>
              <a:t>- Clustering de référence (catégories réelles des images)</a:t>
            </a:r>
          </a:p>
          <a:p>
            <a:r>
              <a:rPr lang="en-US"/>
              <a:t>- On établit un clustering par calcul</a:t>
            </a:r>
          </a:p>
          <a:p>
            <a:r>
              <a:rPr lang="en-US"/>
              <a:t/>
            </a:r>
          </a:p>
          <a:p>
            <a:r>
              <a:rPr lang="en-US"/>
              <a:t>On regarde la cohérence des données entre les deux "clusterings".</a:t>
            </a:r>
          </a:p>
          <a:p>
            <a:r>
              <a:rPr lang="en-US"/>
              <a:t/>
            </a:r>
          </a:p>
          <a:p>
            <a:r>
              <a:rPr lang="en-US"/>
              <a:t>Si on a déjà un bon score ARI sans trop pousser loin l'optimisation des hyperparamètres --&gt; étude faisable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ces algorithmes cherchent à décrire d'une manière générale la géométrie et de l'image et la répartition des pixels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nombre de features variables</a:t>
            </a:r>
          </a:p>
          <a:p>
            <a:r>
              <a:rPr lang="en-US"/>
              <a:t/>
            </a:r>
          </a:p>
          <a:p>
            <a:r>
              <a:rPr lang="en-US"/>
              <a:t>Concaténation de TOUS les descripteurs --&gt; on établit du vocabulaire visuel</a:t>
            </a:r>
          </a:p>
          <a:p>
            <a:r>
              <a:rPr lang="en-US"/>
              <a:t/>
            </a:r>
          </a:p>
          <a:p>
            <a:r>
              <a:rPr lang="en-US"/>
              <a:t>Principe de la construction d'histogrammes :</a:t>
            </a:r>
          </a:p>
          <a:p>
            <a:r>
              <a:rPr lang="en-US"/>
              <a:t>- Chaque image a un nombre variable de descripteurs</a:t>
            </a:r>
          </a:p>
          <a:p>
            <a:r>
              <a:rPr lang="en-US"/>
              <a:t>- On évalue chaque descripteur pour définir le vocabulaire visuel auquel il se rapporte</a:t>
            </a:r>
          </a:p>
          <a:p>
            <a:r>
              <a:rPr lang="en-US"/>
              <a:t>- Puis on évalue la proportion de chaque descripteur visuel pour chaque image.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À ce stade, on repart de nos données correctement encodées</a:t>
            </a:r>
          </a:p>
          <a:p>
            <a:r>
              <a:rPr lang="en-US"/>
              <a:t/>
            </a:r>
          </a:p>
          <a:p>
            <a:r>
              <a:rPr lang="en-US"/>
              <a:t>- Clustering de référence (catégories réelles des images)</a:t>
            </a:r>
          </a:p>
          <a:p>
            <a:r>
              <a:rPr lang="en-US"/>
              <a:t>- On établit un clustering par calcul</a:t>
            </a:r>
          </a:p>
          <a:p>
            <a:r>
              <a:rPr lang="en-US"/>
              <a:t/>
            </a:r>
          </a:p>
          <a:p>
            <a:r>
              <a:rPr lang="en-US"/>
              <a:t>On regarde la cohérence des données entre les deux "clusterings".</a:t>
            </a:r>
          </a:p>
          <a:p>
            <a:r>
              <a:rPr lang="en-US"/>
              <a:t/>
            </a:r>
          </a:p>
          <a:p>
            <a:r>
              <a:rPr lang="en-US"/>
              <a:t>Si on a déjà un bon score ARI sans trop pousser loin l'optimisation des hyperparamètres --&gt; étude faisable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Modèles classification (apprentisssage supervisé)</a:t>
            </a:r>
          </a:p>
          <a:p>
            <a:r>
              <a:rPr lang="en-US"/>
              <a:t/>
            </a:r>
          </a:p>
          <a:p>
            <a:r>
              <a:rPr lang="en-US"/>
              <a:t>projection éventuellement à enlever... à voir</a:t>
            </a:r>
          </a:p>
          <a:p>
            <a:r>
              <a:rPr lang="en-US"/>
              <a:t/>
            </a:r>
          </a:p>
          <a:p>
            <a:r>
              <a:rPr lang="en-US"/>
              <a:t>modèles de classification (régression logistique possible, idem xgboost (gradient boosting), par exemple)</a:t>
            </a:r>
          </a:p>
          <a:p>
            <a:r>
              <a:rPr lang="en-US"/>
              <a:t/>
            </a:r>
          </a:p>
          <a:p>
            <a:r>
              <a:rPr lang="en-US"/>
              <a:t/>
            </a:r>
          </a:p>
          <a:p>
            <a:r>
              <a:rPr lang="en-US"/>
              <a:t>## Random Forest</a:t>
            </a:r>
          </a:p>
          <a:p>
            <a:r>
              <a:rPr lang="en-US"/>
              <a:t>- **Concept**: Ensemble d'arbres de décision indépendants</a:t>
            </a:r>
          </a:p>
          <a:p>
            <a:r>
              <a:rPr lang="en-US"/>
              <a:t>- **Méthode**: Crée plusieurs arbres avec échantillonnage aléatoire (données et caractéristiques)</a:t>
            </a:r>
          </a:p>
          <a:p>
            <a:r>
              <a:rPr lang="en-US"/>
              <a:t>- **Décision**: Vote majoritaire des arbres</a:t>
            </a:r>
          </a:p>
          <a:p>
            <a:r>
              <a:rPr lang="en-US"/>
              <a:t>- **Point fort**: Robuste, gère bien les données complexes sans surapprentissage</a:t>
            </a:r>
          </a:p>
          <a:p>
            <a:r>
              <a:rPr lang="en-US"/>
              <a:t/>
            </a:r>
          </a:p>
          <a:p>
            <a:r>
              <a:rPr lang="en-US"/>
              <a:t>## SVM</a:t>
            </a:r>
          </a:p>
          <a:p>
            <a:r>
              <a:rPr lang="en-US"/>
              <a:t>- **Concept**: Recherche de l'hyperplan optimal maximisant la marge entre classes</a:t>
            </a:r>
          </a:p>
          <a:p>
            <a:r>
              <a:rPr lang="en-US"/>
              <a:t>- **Méthode**: S'appuie sur les vecteurs de support (points critiques)</a:t>
            </a:r>
          </a:p>
          <a:p>
            <a:r>
              <a:rPr lang="en-US"/>
              <a:t>- **Décision**: Position par rapport à l'hyperplan de séparation</a:t>
            </a:r>
          </a:p>
          <a:p>
            <a:r>
              <a:rPr lang="en-US"/>
              <a:t>- **Point fort**: Efficace en haute dimension avec les fonctions noyaux</a:t>
            </a:r>
          </a:p>
          <a:p>
            <a:r>
              <a:rPr lang="en-US"/>
              <a:t/>
            </a:r>
          </a:p>
          <a:p>
            <a:r>
              <a:rPr lang="en-US"/>
              <a:t>## KNN</a:t>
            </a:r>
          </a:p>
          <a:p>
            <a:r>
              <a:rPr lang="en-US"/>
              <a:t>- **Concept**: Classification par proximité des exemples connus</a:t>
            </a:r>
          </a:p>
          <a:p>
            <a:r>
              <a:rPr lang="en-US"/>
              <a:t>- **Méthode**: Aucun apprentissage, calcul de distances aux k plus proches voisins</a:t>
            </a:r>
          </a:p>
          <a:p>
            <a:r>
              <a:rPr lang="en-US"/>
              <a:t>- **Décision**: Classe majoritaire parmi les k voisins</a:t>
            </a:r>
          </a:p>
          <a:p>
            <a:r>
              <a:rPr lang="en-US"/>
              <a:t>- **Point fort**: Simple, efficace sur données denses et bien structurées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Precision	Pureté des clusters (% d'éléments qui devraient vraiment être ensemble)</a:t>
            </a:r>
          </a:p>
          <a:p>
            <a:r>
              <a:rPr lang="en-US"/>
              <a:t/>
            </a:r>
          </a:p>
          <a:p>
            <a:r>
              <a:rPr lang="en-US"/>
              <a:t>Recall	Complétude des clusters (% d'une classe réelle dans un même cluster)</a:t>
            </a:r>
          </a:p>
          <a:p>
            <a:r>
              <a:rPr lang="en-US"/>
              <a:t/>
            </a:r>
          </a:p>
          <a:p>
            <a:r>
              <a:rPr lang="en-US"/>
              <a:t>F1-score	Compromis entre precision et recall (moyenne harmonique)	</a:t>
            </a:r>
          </a:p>
          <a:p>
            <a:r>
              <a:rPr lang="en-US"/>
              <a:t/>
            </a:r>
          </a:p>
          <a:p>
            <a:r>
              <a:rPr lang="en-US"/>
              <a:t>ARI	Similarité globale entre deux clusterings, ajustée du hasard</a:t>
            </a:r>
          </a:p>
          <a:p>
            <a:r>
              <a:rPr lang="en-US"/>
              <a:t/>
            </a:r>
          </a:p>
          <a:p>
            <a:r>
              <a:rPr lang="en-US"/>
              <a:t>Pour 3 premiers indices:  entre 0 et 1. </a:t>
            </a:r>
          </a:p>
          <a:p>
            <a:r>
              <a:rPr lang="en-US"/>
              <a:t>&gt;0.7 = bien</a:t>
            </a:r>
          </a:p>
          <a:p>
            <a:r>
              <a:rPr lang="en-US"/>
              <a:t/>
            </a:r>
          </a:p>
          <a:p>
            <a:r>
              <a:rPr lang="en-US"/>
              <a:t>Pour ARI, entre -1 et 1. </a:t>
            </a:r>
          </a:p>
          <a:p>
            <a:r>
              <a:rPr lang="en-US"/>
              <a:t>&gt; 0.4 = très bien</a:t>
            </a:r>
          </a:p>
          <a:p>
            <a:r>
              <a:rPr lang="en-US"/>
              <a:t>&gt; 0.7 = excellent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32.png" Type="http://schemas.openxmlformats.org/officeDocument/2006/relationships/image"/><Relationship Id="rId2" Target="../notesSlides/notesSlide7.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notesSlides/notesSlide9.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2" Target="../notesSlides/notesSlide10.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notesSlides/notesSlide1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embeddings/oleObject1.bin" Type="http://schemas.openxmlformats.org/officeDocument/2006/relationships/oleObject"/><Relationship Id="rId11" Target="../media/image44.png" Type="http://schemas.openxmlformats.org/officeDocument/2006/relationships/image"/><Relationship Id="rId2" Target="../notesSlides/notesSlide1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4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1.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notesSlides/notesSlide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notesSlides/notesSlide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27.pn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13743854" y="3436538"/>
            <a:ext cx="7906424" cy="7906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1934097" y="2015845"/>
            <a:ext cx="5208967" cy="6255310"/>
          </a:xfrm>
          <a:custGeom>
            <a:avLst/>
            <a:gdLst/>
            <a:ahLst/>
            <a:cxnLst/>
            <a:rect r="r" b="b" t="t" l="l"/>
            <a:pathLst>
              <a:path h="6255310" w="5208967">
                <a:moveTo>
                  <a:pt x="0" y="0"/>
                </a:moveTo>
                <a:lnTo>
                  <a:pt x="5208967" y="0"/>
                </a:lnTo>
                <a:lnTo>
                  <a:pt x="5208967" y="6255310"/>
                </a:lnTo>
                <a:lnTo>
                  <a:pt x="0" y="625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62279" y="-772911"/>
            <a:ext cx="7906424" cy="7906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4936" y="2266224"/>
            <a:ext cx="11337551" cy="5269421"/>
            <a:chOff x="0" y="0"/>
            <a:chExt cx="2622560" cy="1218903"/>
          </a:xfrm>
        </p:grpSpPr>
        <p:sp>
          <p:nvSpPr>
            <p:cNvPr name="Freeform 10" id="10"/>
            <p:cNvSpPr/>
            <p:nvPr/>
          </p:nvSpPr>
          <p:spPr>
            <a:xfrm flipH="false" flipV="false" rot="0">
              <a:off x="3373" y="0"/>
              <a:ext cx="2615814" cy="1218903"/>
            </a:xfrm>
            <a:custGeom>
              <a:avLst/>
              <a:gdLst/>
              <a:ahLst/>
              <a:cxnLst/>
              <a:rect r="r" b="b" t="t" l="l"/>
              <a:pathLst>
                <a:path h="1218903" w="2615814">
                  <a:moveTo>
                    <a:pt x="227141" y="1218903"/>
                  </a:moveTo>
                  <a:lnTo>
                    <a:pt x="2388672" y="1218903"/>
                  </a:lnTo>
                  <a:cubicBezTo>
                    <a:pt x="2404434" y="1218903"/>
                    <a:pt x="2417886" y="1207508"/>
                    <a:pt x="2420478" y="1191960"/>
                  </a:cubicBezTo>
                  <a:lnTo>
                    <a:pt x="2614695" y="26942"/>
                  </a:lnTo>
                  <a:cubicBezTo>
                    <a:pt x="2615814" y="20233"/>
                    <a:pt x="2613923" y="13372"/>
                    <a:pt x="2609527" y="8182"/>
                  </a:cubicBezTo>
                  <a:cubicBezTo>
                    <a:pt x="2605131" y="2993"/>
                    <a:pt x="2598674" y="0"/>
                    <a:pt x="2591872" y="0"/>
                  </a:cubicBezTo>
                  <a:lnTo>
                    <a:pt x="23941" y="0"/>
                  </a:lnTo>
                  <a:cubicBezTo>
                    <a:pt x="17140" y="0"/>
                    <a:pt x="10683" y="2993"/>
                    <a:pt x="6286" y="8182"/>
                  </a:cubicBezTo>
                  <a:cubicBezTo>
                    <a:pt x="1890" y="13372"/>
                    <a:pt x="0" y="20233"/>
                    <a:pt x="1119" y="26942"/>
                  </a:cubicBezTo>
                  <a:lnTo>
                    <a:pt x="195335" y="1191960"/>
                  </a:lnTo>
                  <a:cubicBezTo>
                    <a:pt x="197927" y="1207508"/>
                    <a:pt x="211379" y="1218903"/>
                    <a:pt x="227141" y="1218903"/>
                  </a:cubicBezTo>
                  <a:close/>
                </a:path>
              </a:pathLst>
            </a:custGeom>
            <a:solidFill>
              <a:srgbClr val="E1EBED"/>
            </a:solidFill>
          </p:spPr>
        </p:sp>
        <p:sp>
          <p:nvSpPr>
            <p:cNvPr name="TextBox 11" id="11"/>
            <p:cNvSpPr txBox="true"/>
            <p:nvPr/>
          </p:nvSpPr>
          <p:spPr>
            <a:xfrm>
              <a:off x="127000" y="-38100"/>
              <a:ext cx="2368560" cy="125700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346138" y="73105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1934097" y="1159799"/>
            <a:ext cx="766015" cy="766015"/>
          </a:xfrm>
          <a:custGeom>
            <a:avLst/>
            <a:gdLst/>
            <a:ahLst/>
            <a:cxnLst/>
            <a:rect r="r" b="b" t="t" l="l"/>
            <a:pathLst>
              <a:path h="766015" w="766015">
                <a:moveTo>
                  <a:pt x="0" y="0"/>
                </a:moveTo>
                <a:lnTo>
                  <a:pt x="766015" y="0"/>
                </a:lnTo>
                <a:lnTo>
                  <a:pt x="766015" y="766016"/>
                </a:lnTo>
                <a:lnTo>
                  <a:pt x="0" y="766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5" id="15"/>
          <p:cNvSpPr txBox="true"/>
          <p:nvPr/>
        </p:nvSpPr>
        <p:spPr>
          <a:xfrm rot="0">
            <a:off x="2043073" y="2960783"/>
            <a:ext cx="9541277" cy="3707130"/>
          </a:xfrm>
          <a:prstGeom prst="rect">
            <a:avLst/>
          </a:prstGeom>
        </p:spPr>
        <p:txBody>
          <a:bodyPr anchor="t" rtlCol="false" tIns="0" lIns="0" bIns="0" rIns="0">
            <a:spAutoFit/>
          </a:bodyPr>
          <a:lstStyle/>
          <a:p>
            <a:pPr algn="ctr">
              <a:lnSpc>
                <a:spcPts val="7200"/>
              </a:lnSpc>
            </a:pPr>
            <a:r>
              <a:rPr lang="en-US" sz="7200">
                <a:solidFill>
                  <a:srgbClr val="FF7F50"/>
                </a:solidFill>
                <a:latin typeface="Archivo Black"/>
                <a:ea typeface="Archivo Black"/>
                <a:cs typeface="Archivo Black"/>
                <a:sym typeface="Archivo Black"/>
              </a:rPr>
              <a:t>CLASSIFICATION AUTOMATIQUE DE BIENS DE CONSOMMATION</a:t>
            </a:r>
          </a:p>
        </p:txBody>
      </p:sp>
      <p:sp>
        <p:nvSpPr>
          <p:cNvPr name="TextBox 16" id="16"/>
          <p:cNvSpPr txBox="true"/>
          <p:nvPr/>
        </p:nvSpPr>
        <p:spPr>
          <a:xfrm rot="0">
            <a:off x="2751337" y="6920037"/>
            <a:ext cx="8124748" cy="390525"/>
          </a:xfrm>
          <a:prstGeom prst="rect">
            <a:avLst/>
          </a:prstGeom>
        </p:spPr>
        <p:txBody>
          <a:bodyPr anchor="t" rtlCol="false" tIns="0" lIns="0" bIns="0" rIns="0">
            <a:spAutoFit/>
          </a:bodyPr>
          <a:lstStyle/>
          <a:p>
            <a:pPr algn="ctr">
              <a:lnSpc>
                <a:spcPts val="3000"/>
              </a:lnSpc>
            </a:pPr>
            <a:r>
              <a:rPr lang="en-US" sz="2500" i="true">
                <a:solidFill>
                  <a:srgbClr val="26262F"/>
                </a:solidFill>
                <a:latin typeface="Garet Italics"/>
                <a:ea typeface="Garet Italics"/>
                <a:cs typeface="Garet Italics"/>
                <a:sym typeface="Garet Italics"/>
              </a:rPr>
              <a:t>GRÉGOIRE MUREAU</a:t>
            </a:r>
          </a:p>
        </p:txBody>
      </p:sp>
      <p:sp>
        <p:nvSpPr>
          <p:cNvPr name="Freeform 17" id="17"/>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IMAGE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Bags of Visual Words + Encodage</a:t>
            </a:r>
          </a:p>
        </p:txBody>
      </p:sp>
      <p:sp>
        <p:nvSpPr>
          <p:cNvPr name="TextBox 22" id="22"/>
          <p:cNvSpPr txBox="true"/>
          <p:nvPr/>
        </p:nvSpPr>
        <p:spPr>
          <a:xfrm rot="0">
            <a:off x="1959079" y="3324504"/>
            <a:ext cx="5520326" cy="411226"/>
          </a:xfrm>
          <a:prstGeom prst="rect">
            <a:avLst/>
          </a:prstGeom>
        </p:spPr>
        <p:txBody>
          <a:bodyPr anchor="t" rtlCol="false" tIns="0" lIns="0" bIns="0" rIns="0">
            <a:spAutoFit/>
          </a:bodyPr>
          <a:lstStyle/>
          <a:p>
            <a:pPr algn="r">
              <a:lnSpc>
                <a:spcPts val="1546"/>
              </a:lnSpc>
              <a:spcBef>
                <a:spcPct val="0"/>
              </a:spcBef>
            </a:pPr>
            <a:r>
              <a:rPr lang="en-US" sz="1299">
                <a:solidFill>
                  <a:srgbClr val="000000"/>
                </a:solidFill>
                <a:latin typeface="Jua"/>
                <a:ea typeface="Jua"/>
                <a:cs typeface="Jua"/>
                <a:sym typeface="Jua"/>
              </a:rPr>
              <a:t>[[18. 3. </a:t>
            </a:r>
            <a:r>
              <a:rPr lang="en-US" sz="1299">
                <a:solidFill>
                  <a:srgbClr val="000000"/>
                </a:solidFill>
                <a:latin typeface="Jua"/>
                <a:ea typeface="Jua"/>
                <a:cs typeface="Jua"/>
                <a:sym typeface="Jua"/>
              </a:rPr>
              <a:t>0. ... 0. 0. 0.], [22. 1. 0. ... 0. 0. 0.], [25. 1. 0. ... 0. 0. 0.], ..., [ 3. 12. 50. ... 0. 0. 0.], [ 0. 0. 1. ... 1. 0. 1.], [88. 2. 0. ... 0. 1. 14.]]</a:t>
            </a:r>
          </a:p>
        </p:txBody>
      </p:sp>
      <p:sp>
        <p:nvSpPr>
          <p:cNvPr name="TextBox 23" id="23"/>
          <p:cNvSpPr txBox="true"/>
          <p:nvPr/>
        </p:nvSpPr>
        <p:spPr>
          <a:xfrm rot="0">
            <a:off x="10693987" y="3324504"/>
            <a:ext cx="5520326" cy="601726"/>
          </a:xfrm>
          <a:prstGeom prst="rect">
            <a:avLst/>
          </a:prstGeom>
        </p:spPr>
        <p:txBody>
          <a:bodyPr anchor="t" rtlCol="false" tIns="0" lIns="0" bIns="0" rIns="0">
            <a:spAutoFit/>
          </a:bodyPr>
          <a:lstStyle/>
          <a:p>
            <a:pPr algn="l">
              <a:lnSpc>
                <a:spcPts val="1546"/>
              </a:lnSpc>
            </a:pPr>
            <a:r>
              <a:rPr lang="en-US" sz="1299">
                <a:solidFill>
                  <a:srgbClr val="000000"/>
                </a:solidFill>
                <a:latin typeface="Jua"/>
                <a:ea typeface="Jua"/>
                <a:cs typeface="Jua"/>
                <a:sym typeface="Jua"/>
              </a:rPr>
              <a:t>[[241 2</a:t>
            </a:r>
            <a:r>
              <a:rPr lang="en-US" sz="1299">
                <a:solidFill>
                  <a:srgbClr val="000000"/>
                </a:solidFill>
                <a:latin typeface="Jua"/>
                <a:ea typeface="Jua"/>
                <a:cs typeface="Jua"/>
                <a:sym typeface="Jua"/>
              </a:rPr>
              <a:t>01 219 ... 12 150 155], [169 9 217 ... 12 162 25], [241 201 219 ... 12 166 233], ... , [233 1 212 ... 31 164 174], [235 9 221 ... 187 160 158], [169 33 218 ... 30 178 26]]</a:t>
            </a:r>
          </a:p>
        </p:txBody>
      </p:sp>
      <p:sp>
        <p:nvSpPr>
          <p:cNvPr name="Freeform 24" id="24"/>
          <p:cNvSpPr/>
          <p:nvPr/>
        </p:nvSpPr>
        <p:spPr>
          <a:xfrm flipH="false" flipV="true" rot="6430664">
            <a:off x="10097642" y="3746431"/>
            <a:ext cx="711732" cy="283399"/>
          </a:xfrm>
          <a:custGeom>
            <a:avLst/>
            <a:gdLst/>
            <a:ahLst/>
            <a:cxnLst/>
            <a:rect r="r" b="b" t="t" l="l"/>
            <a:pathLst>
              <a:path h="283399" w="711732">
                <a:moveTo>
                  <a:pt x="0" y="283399"/>
                </a:moveTo>
                <a:lnTo>
                  <a:pt x="711732" y="283399"/>
                </a:lnTo>
                <a:lnTo>
                  <a:pt x="711732" y="0"/>
                </a:lnTo>
                <a:lnTo>
                  <a:pt x="0" y="0"/>
                </a:lnTo>
                <a:lnTo>
                  <a:pt x="0" y="283399"/>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5" id="25"/>
          <p:cNvSpPr txBox="true"/>
          <p:nvPr/>
        </p:nvSpPr>
        <p:spPr>
          <a:xfrm rot="0">
            <a:off x="7830809" y="3572042"/>
            <a:ext cx="2511773" cy="659814"/>
          </a:xfrm>
          <a:prstGeom prst="rect">
            <a:avLst/>
          </a:prstGeom>
        </p:spPr>
        <p:txBody>
          <a:bodyPr anchor="t" rtlCol="false" tIns="0" lIns="0" bIns="0" rIns="0">
            <a:spAutoFit/>
          </a:bodyPr>
          <a:lstStyle/>
          <a:p>
            <a:pPr algn="ctr" marL="0" indent="0" lvl="0">
              <a:lnSpc>
                <a:spcPts val="2425"/>
              </a:lnSpc>
              <a:spcBef>
                <a:spcPct val="0"/>
              </a:spcBef>
            </a:pPr>
            <a:r>
              <a:rPr lang="en-US" sz="2038">
                <a:solidFill>
                  <a:srgbClr val="2E765E"/>
                </a:solidFill>
                <a:latin typeface="Jua"/>
                <a:ea typeface="Jua"/>
                <a:cs typeface="Jua"/>
                <a:sym typeface="Jua"/>
              </a:rPr>
              <a:t>vocabulaire visuel + histogrammes (BoVW)</a:t>
            </a:r>
          </a:p>
        </p:txBody>
      </p:sp>
      <p:sp>
        <p:nvSpPr>
          <p:cNvPr name="Freeform 26" id="26"/>
          <p:cNvSpPr/>
          <p:nvPr/>
        </p:nvSpPr>
        <p:spPr>
          <a:xfrm flipH="false" flipV="false" rot="4351478">
            <a:off x="7365563" y="3744830"/>
            <a:ext cx="711732" cy="283399"/>
          </a:xfrm>
          <a:custGeom>
            <a:avLst/>
            <a:gdLst/>
            <a:ahLst/>
            <a:cxnLst/>
            <a:rect r="r" b="b" t="t" l="l"/>
            <a:pathLst>
              <a:path h="283399" w="711732">
                <a:moveTo>
                  <a:pt x="0" y="0"/>
                </a:moveTo>
                <a:lnTo>
                  <a:pt x="711732" y="0"/>
                </a:lnTo>
                <a:lnTo>
                  <a:pt x="711732" y="283399"/>
                </a:lnTo>
                <a:lnTo>
                  <a:pt x="0" y="2833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7" id="27"/>
          <p:cNvSpPr txBox="true"/>
          <p:nvPr/>
        </p:nvSpPr>
        <p:spPr>
          <a:xfrm rot="0">
            <a:off x="1959079" y="4107205"/>
            <a:ext cx="5520326" cy="220726"/>
          </a:xfrm>
          <a:prstGeom prst="rect">
            <a:avLst/>
          </a:prstGeom>
        </p:spPr>
        <p:txBody>
          <a:bodyPr anchor="t" rtlCol="false" tIns="0" lIns="0" bIns="0" rIns="0">
            <a:spAutoFit/>
          </a:bodyPr>
          <a:lstStyle/>
          <a:p>
            <a:pPr algn="r">
              <a:lnSpc>
                <a:spcPts val="1546"/>
              </a:lnSpc>
              <a:spcBef>
                <a:spcPct val="0"/>
              </a:spcBef>
            </a:pPr>
            <a:r>
              <a:rPr lang="en-US" sz="1299">
                <a:solidFill>
                  <a:srgbClr val="000000"/>
                </a:solidFill>
                <a:latin typeface="Jua"/>
                <a:ea typeface="Jua"/>
                <a:cs typeface="Jua"/>
                <a:sym typeface="Jua"/>
              </a:rPr>
              <a:t>[</a:t>
            </a:r>
            <a:r>
              <a:rPr lang="en-US" sz="1299">
                <a:solidFill>
                  <a:srgbClr val="000000"/>
                </a:solidFill>
                <a:latin typeface="Jua"/>
                <a:ea typeface="Jua"/>
                <a:cs typeface="Jua"/>
                <a:sym typeface="Jua"/>
              </a:rPr>
              <a:t>0. 0. 0. ... 0. 0.00127226 0.00212044]</a:t>
            </a:r>
          </a:p>
        </p:txBody>
      </p:sp>
      <p:sp>
        <p:nvSpPr>
          <p:cNvPr name="TextBox 28" id="28"/>
          <p:cNvSpPr txBox="true"/>
          <p:nvPr/>
        </p:nvSpPr>
        <p:spPr>
          <a:xfrm rot="0">
            <a:off x="10693987" y="4107205"/>
            <a:ext cx="5520326" cy="220726"/>
          </a:xfrm>
          <a:prstGeom prst="rect">
            <a:avLst/>
          </a:prstGeom>
        </p:spPr>
        <p:txBody>
          <a:bodyPr anchor="t" rtlCol="false" tIns="0" lIns="0" bIns="0" rIns="0">
            <a:spAutoFit/>
          </a:bodyPr>
          <a:lstStyle/>
          <a:p>
            <a:pPr algn="l">
              <a:lnSpc>
                <a:spcPts val="1546"/>
              </a:lnSpc>
            </a:pPr>
            <a:r>
              <a:rPr lang="en-US" sz="1299">
                <a:solidFill>
                  <a:srgbClr val="000000"/>
                </a:solidFill>
                <a:latin typeface="Jua"/>
                <a:ea typeface="Jua"/>
                <a:cs typeface="Jua"/>
                <a:sym typeface="Jua"/>
              </a:rPr>
              <a:t>[</a:t>
            </a:r>
            <a:r>
              <a:rPr lang="en-US" sz="1299">
                <a:solidFill>
                  <a:srgbClr val="000000"/>
                </a:solidFill>
                <a:latin typeface="Jua"/>
                <a:ea typeface="Jua"/>
                <a:cs typeface="Jua"/>
                <a:sym typeface="Jua"/>
              </a:rPr>
              <a:t>0. 0. 0.001 ... 0.002 0. 0. ]</a:t>
            </a:r>
          </a:p>
        </p:txBody>
      </p:sp>
      <p:sp>
        <p:nvSpPr>
          <p:cNvPr name="TextBox 29" id="29"/>
          <p:cNvSpPr txBox="true"/>
          <p:nvPr/>
        </p:nvSpPr>
        <p:spPr>
          <a:xfrm rot="0">
            <a:off x="1959079" y="2853273"/>
            <a:ext cx="5520326" cy="371475"/>
          </a:xfrm>
          <a:prstGeom prst="rect">
            <a:avLst/>
          </a:prstGeom>
        </p:spPr>
        <p:txBody>
          <a:bodyPr anchor="t" rtlCol="false" tIns="0" lIns="0" bIns="0" rIns="0">
            <a:spAutoFit/>
          </a:bodyPr>
          <a:lstStyle/>
          <a:p>
            <a:pPr algn="ctr">
              <a:lnSpc>
                <a:spcPts val="2999"/>
              </a:lnSpc>
            </a:pPr>
            <a:r>
              <a:rPr lang="en-US" b="true" sz="2499">
                <a:solidFill>
                  <a:srgbClr val="2E765E"/>
                </a:solidFill>
                <a:latin typeface="Garet Bold"/>
                <a:ea typeface="Garet Bold"/>
                <a:cs typeface="Garet Bold"/>
                <a:sym typeface="Garet Bold"/>
              </a:rPr>
              <a:t>SIFT</a:t>
            </a:r>
          </a:p>
        </p:txBody>
      </p:sp>
      <p:sp>
        <p:nvSpPr>
          <p:cNvPr name="TextBox 30" id="30"/>
          <p:cNvSpPr txBox="true"/>
          <p:nvPr/>
        </p:nvSpPr>
        <p:spPr>
          <a:xfrm rot="0">
            <a:off x="10693987" y="2895689"/>
            <a:ext cx="5520326" cy="371475"/>
          </a:xfrm>
          <a:prstGeom prst="rect">
            <a:avLst/>
          </a:prstGeom>
        </p:spPr>
        <p:txBody>
          <a:bodyPr anchor="t" rtlCol="false" tIns="0" lIns="0" bIns="0" rIns="0">
            <a:spAutoFit/>
          </a:bodyPr>
          <a:lstStyle/>
          <a:p>
            <a:pPr algn="ctr">
              <a:lnSpc>
                <a:spcPts val="2999"/>
              </a:lnSpc>
            </a:pPr>
            <a:r>
              <a:rPr lang="en-US" b="true" sz="2499">
                <a:solidFill>
                  <a:srgbClr val="2E765E"/>
                </a:solidFill>
                <a:latin typeface="Garet Bold"/>
                <a:ea typeface="Garet Bold"/>
                <a:cs typeface="Garet Bold"/>
                <a:sym typeface="Garet Bold"/>
              </a:rPr>
              <a:t>ORB</a:t>
            </a:r>
          </a:p>
        </p:txBody>
      </p:sp>
      <p:sp>
        <p:nvSpPr>
          <p:cNvPr name="AutoShape 31" id="31"/>
          <p:cNvSpPr/>
          <p:nvPr/>
        </p:nvSpPr>
        <p:spPr>
          <a:xfrm flipH="true">
            <a:off x="3726392" y="4468953"/>
            <a:ext cx="980831" cy="819158"/>
          </a:xfrm>
          <a:prstGeom prst="line">
            <a:avLst/>
          </a:prstGeom>
          <a:ln cap="flat" w="38100">
            <a:solidFill>
              <a:srgbClr val="000000"/>
            </a:solidFill>
            <a:prstDash val="solid"/>
            <a:headEnd type="none" len="sm" w="sm"/>
            <a:tailEnd type="arrow" len="sm" w="med"/>
          </a:ln>
        </p:spPr>
      </p:sp>
      <p:sp>
        <p:nvSpPr>
          <p:cNvPr name="AutoShape 32" id="32"/>
          <p:cNvSpPr/>
          <p:nvPr/>
        </p:nvSpPr>
        <p:spPr>
          <a:xfrm>
            <a:off x="4680299" y="4468953"/>
            <a:ext cx="994132" cy="819158"/>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2547979" y="4689881"/>
            <a:ext cx="1387891" cy="271697"/>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TF-IDF</a:t>
            </a:r>
          </a:p>
        </p:txBody>
      </p:sp>
      <p:sp>
        <p:nvSpPr>
          <p:cNvPr name="TextBox 34" id="34"/>
          <p:cNvSpPr txBox="true"/>
          <p:nvPr/>
        </p:nvSpPr>
        <p:spPr>
          <a:xfrm rot="0">
            <a:off x="5462918" y="4689881"/>
            <a:ext cx="401046" cy="268780"/>
          </a:xfrm>
          <a:prstGeom prst="rect">
            <a:avLst/>
          </a:prstGeom>
        </p:spPr>
        <p:txBody>
          <a:bodyPr anchor="t" rtlCol="false" tIns="0" lIns="0" bIns="0" rIns="0">
            <a:spAutoFit/>
          </a:bodyPr>
          <a:lstStyle/>
          <a:p>
            <a:pPr algn="just" marL="0" indent="0" lvl="0">
              <a:lnSpc>
                <a:spcPts val="1948"/>
              </a:lnSpc>
              <a:spcBef>
                <a:spcPct val="0"/>
              </a:spcBef>
            </a:pPr>
            <a:r>
              <a:rPr lang="en-US" sz="1637">
                <a:solidFill>
                  <a:srgbClr val="2E765E"/>
                </a:solidFill>
                <a:latin typeface="Jua"/>
                <a:ea typeface="Jua"/>
                <a:cs typeface="Jua"/>
                <a:sym typeface="Jua"/>
              </a:rPr>
              <a:t>LDA</a:t>
            </a:r>
          </a:p>
        </p:txBody>
      </p:sp>
      <p:sp>
        <p:nvSpPr>
          <p:cNvPr name="TextBox 35" id="35"/>
          <p:cNvSpPr txBox="true"/>
          <p:nvPr/>
        </p:nvSpPr>
        <p:spPr>
          <a:xfrm rot="0">
            <a:off x="4013277" y="4823231"/>
            <a:ext cx="1387891" cy="268780"/>
          </a:xfrm>
          <a:prstGeom prst="rect">
            <a:avLst/>
          </a:prstGeom>
        </p:spPr>
        <p:txBody>
          <a:bodyPr anchor="t" rtlCol="false" tIns="0" lIns="0" bIns="0" rIns="0">
            <a:spAutoFit/>
          </a:bodyPr>
          <a:lstStyle/>
          <a:p>
            <a:pPr algn="ctr" marL="0" indent="0" lvl="0">
              <a:lnSpc>
                <a:spcPts val="1948"/>
              </a:lnSpc>
              <a:spcBef>
                <a:spcPct val="0"/>
              </a:spcBef>
            </a:pPr>
            <a:r>
              <a:rPr lang="en-US" sz="1637">
                <a:solidFill>
                  <a:srgbClr val="2E765E"/>
                </a:solidFill>
                <a:latin typeface="Jua"/>
                <a:ea typeface="Jua"/>
                <a:cs typeface="Jua"/>
                <a:sym typeface="Jua"/>
              </a:rPr>
              <a:t>encodage</a:t>
            </a:r>
          </a:p>
        </p:txBody>
      </p:sp>
      <p:sp>
        <p:nvSpPr>
          <p:cNvPr name="TextBox 36" id="36"/>
          <p:cNvSpPr txBox="true"/>
          <p:nvPr/>
        </p:nvSpPr>
        <p:spPr>
          <a:xfrm rot="0">
            <a:off x="1341149" y="5259535"/>
            <a:ext cx="2672127" cy="2697226"/>
          </a:xfrm>
          <a:prstGeom prst="rect">
            <a:avLst/>
          </a:prstGeom>
        </p:spPr>
        <p:txBody>
          <a:bodyPr anchor="t" rtlCol="false" tIns="0" lIns="0" bIns="0" rIns="0">
            <a:spAutoFit/>
          </a:bodyPr>
          <a:lstStyle/>
          <a:p>
            <a:pPr algn="r">
              <a:lnSpc>
                <a:spcPts val="1546"/>
              </a:lnSpc>
            </a:pPr>
            <a:r>
              <a:rPr lang="en-US" sz="1299">
                <a:solidFill>
                  <a:srgbClr val="000000"/>
                </a:solidFill>
                <a:latin typeface="Jua"/>
                <a:ea typeface="Jua"/>
                <a:cs typeface="Jua"/>
                <a:sym typeface="Jua"/>
              </a:rPr>
              <a:t>{'T4': 0.0171, 'T5': 0.0084, 'T6': 0.0157, 'T7': 0.0183, 'T8': 0.0087, 'T9': 0.0086, 'T10': 0.009, 'T11': 0.023, 'T12': 0.0093, 'T14': 0.0098, 'T18': 0.0091, 'T20': 0.0083, 'T21': 0.0165, 'T24': 0.0253, </a:t>
            </a:r>
            <a:r>
              <a:rPr lang="en-US" sz="1299">
                <a:solidFill>
                  <a:srgbClr val="000000"/>
                </a:solidFill>
                <a:latin typeface="Jua"/>
                <a:ea typeface="Jua"/>
                <a:cs typeface="Jua"/>
                <a:sym typeface="Jua"/>
              </a:rPr>
              <a:t> 0.0088, </a:t>
            </a:r>
          </a:p>
          <a:p>
            <a:pPr algn="r">
              <a:lnSpc>
                <a:spcPts val="1546"/>
              </a:lnSpc>
            </a:pPr>
            <a:r>
              <a:rPr lang="en-US" sz="1299">
                <a:solidFill>
                  <a:srgbClr val="000000"/>
                </a:solidFill>
                <a:latin typeface="Jua"/>
                <a:ea typeface="Jua"/>
                <a:cs typeface="Jua"/>
                <a:sym typeface="Jua"/>
              </a:rPr>
              <a:t>...,</a:t>
            </a:r>
          </a:p>
          <a:p>
            <a:pPr algn="r">
              <a:lnSpc>
                <a:spcPts val="1546"/>
              </a:lnSpc>
              <a:spcBef>
                <a:spcPct val="0"/>
              </a:spcBef>
            </a:pPr>
            <a:r>
              <a:rPr lang="en-US" sz="1299">
                <a:solidFill>
                  <a:srgbClr val="000000"/>
                </a:solidFill>
                <a:latin typeface="Jua"/>
                <a:ea typeface="Jua"/>
                <a:cs typeface="Jua"/>
                <a:sym typeface="Jua"/>
              </a:rPr>
              <a:t>'T1507': 0.0176, 'T1509': 0.0166, 'T1511': 0.0623, 'T1512': 0.0166, 'T1513': 0.0174, 'T1514': 0.0083, 'T1515': 0.0209, 'T1516': 0.0075, 'T1517': 0.0185, 'T1518': 0.0255, 'T1519': 0.0078, 'T1521': 0.0258, 'T1522': 0.0397}</a:t>
            </a:r>
          </a:p>
        </p:txBody>
      </p:sp>
      <p:sp>
        <p:nvSpPr>
          <p:cNvPr name="TextBox 37" id="37"/>
          <p:cNvSpPr txBox="true"/>
          <p:nvPr/>
        </p:nvSpPr>
        <p:spPr>
          <a:xfrm rot="0">
            <a:off x="5462918" y="5259535"/>
            <a:ext cx="2126999" cy="792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a:t>
            </a:r>
            <a:r>
              <a:rPr lang="en-US" sz="1299">
                <a:solidFill>
                  <a:srgbClr val="000000"/>
                </a:solidFill>
                <a:latin typeface="Jua"/>
                <a:ea typeface="Jua"/>
                <a:cs typeface="Jua"/>
                <a:sym typeface="Jua"/>
              </a:rPr>
              <a:t>0.56249546, 0.06250065, 0.06250065, 0.06250065, 0.06250065, 0.06250065, 0.06250065, 0.06250065]</a:t>
            </a:r>
          </a:p>
        </p:txBody>
      </p:sp>
      <p:sp>
        <p:nvSpPr>
          <p:cNvPr name="AutoShape 38" id="38"/>
          <p:cNvSpPr/>
          <p:nvPr/>
        </p:nvSpPr>
        <p:spPr>
          <a:xfrm flipH="true">
            <a:off x="11667319" y="4486149"/>
            <a:ext cx="993646" cy="819158"/>
          </a:xfrm>
          <a:prstGeom prst="line">
            <a:avLst/>
          </a:prstGeom>
          <a:ln cap="flat" w="38100">
            <a:solidFill>
              <a:srgbClr val="000000"/>
            </a:solidFill>
            <a:prstDash val="solid"/>
            <a:headEnd type="none" len="sm" w="sm"/>
            <a:tailEnd type="arrow" len="sm" w="med"/>
          </a:ln>
        </p:spPr>
      </p:sp>
      <p:sp>
        <p:nvSpPr>
          <p:cNvPr name="AutoShape 39" id="39"/>
          <p:cNvSpPr/>
          <p:nvPr/>
        </p:nvSpPr>
        <p:spPr>
          <a:xfrm>
            <a:off x="12634041" y="4486149"/>
            <a:ext cx="993751" cy="819158"/>
          </a:xfrm>
          <a:prstGeom prst="line">
            <a:avLst/>
          </a:prstGeom>
          <a:ln cap="flat" w="38100">
            <a:solidFill>
              <a:srgbClr val="000000"/>
            </a:solidFill>
            <a:prstDash val="solid"/>
            <a:headEnd type="none" len="sm" w="sm"/>
            <a:tailEnd type="arrow" len="sm" w="med"/>
          </a:ln>
        </p:spPr>
      </p:sp>
      <p:sp>
        <p:nvSpPr>
          <p:cNvPr name="TextBox 40" id="40"/>
          <p:cNvSpPr txBox="true"/>
          <p:nvPr/>
        </p:nvSpPr>
        <p:spPr>
          <a:xfrm rot="0">
            <a:off x="10501721" y="4707078"/>
            <a:ext cx="1387891" cy="271697"/>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TF-IDF</a:t>
            </a:r>
          </a:p>
        </p:txBody>
      </p:sp>
      <p:sp>
        <p:nvSpPr>
          <p:cNvPr name="TextBox 41" id="41"/>
          <p:cNvSpPr txBox="true"/>
          <p:nvPr/>
        </p:nvSpPr>
        <p:spPr>
          <a:xfrm rot="0">
            <a:off x="13416660" y="4707078"/>
            <a:ext cx="401046" cy="268780"/>
          </a:xfrm>
          <a:prstGeom prst="rect">
            <a:avLst/>
          </a:prstGeom>
        </p:spPr>
        <p:txBody>
          <a:bodyPr anchor="t" rtlCol="false" tIns="0" lIns="0" bIns="0" rIns="0">
            <a:spAutoFit/>
          </a:bodyPr>
          <a:lstStyle/>
          <a:p>
            <a:pPr algn="just" marL="0" indent="0" lvl="0">
              <a:lnSpc>
                <a:spcPts val="1948"/>
              </a:lnSpc>
              <a:spcBef>
                <a:spcPct val="0"/>
              </a:spcBef>
            </a:pPr>
            <a:r>
              <a:rPr lang="en-US" sz="1637">
                <a:solidFill>
                  <a:srgbClr val="2E765E"/>
                </a:solidFill>
                <a:latin typeface="Jua"/>
                <a:ea typeface="Jua"/>
                <a:cs typeface="Jua"/>
                <a:sym typeface="Jua"/>
              </a:rPr>
              <a:t>LDA</a:t>
            </a:r>
          </a:p>
        </p:txBody>
      </p:sp>
      <p:sp>
        <p:nvSpPr>
          <p:cNvPr name="TextBox 42" id="42"/>
          <p:cNvSpPr txBox="true"/>
          <p:nvPr/>
        </p:nvSpPr>
        <p:spPr>
          <a:xfrm rot="0">
            <a:off x="11967019" y="4840428"/>
            <a:ext cx="1387891" cy="268780"/>
          </a:xfrm>
          <a:prstGeom prst="rect">
            <a:avLst/>
          </a:prstGeom>
        </p:spPr>
        <p:txBody>
          <a:bodyPr anchor="t" rtlCol="false" tIns="0" lIns="0" bIns="0" rIns="0">
            <a:spAutoFit/>
          </a:bodyPr>
          <a:lstStyle/>
          <a:p>
            <a:pPr algn="ctr" marL="0" indent="0" lvl="0">
              <a:lnSpc>
                <a:spcPts val="1948"/>
              </a:lnSpc>
              <a:spcBef>
                <a:spcPct val="0"/>
              </a:spcBef>
            </a:pPr>
            <a:r>
              <a:rPr lang="en-US" sz="1637">
                <a:solidFill>
                  <a:srgbClr val="2E765E"/>
                </a:solidFill>
                <a:latin typeface="Jua"/>
                <a:ea typeface="Jua"/>
                <a:cs typeface="Jua"/>
                <a:sym typeface="Jua"/>
              </a:rPr>
              <a:t>encodage</a:t>
            </a:r>
          </a:p>
        </p:txBody>
      </p:sp>
      <p:sp>
        <p:nvSpPr>
          <p:cNvPr name="TextBox 43" id="43"/>
          <p:cNvSpPr txBox="true"/>
          <p:nvPr/>
        </p:nvSpPr>
        <p:spPr>
          <a:xfrm rot="0">
            <a:off x="9294892" y="5276732"/>
            <a:ext cx="2672127" cy="2887726"/>
          </a:xfrm>
          <a:prstGeom prst="rect">
            <a:avLst/>
          </a:prstGeom>
        </p:spPr>
        <p:txBody>
          <a:bodyPr anchor="t" rtlCol="false" tIns="0" lIns="0" bIns="0" rIns="0">
            <a:spAutoFit/>
          </a:bodyPr>
          <a:lstStyle/>
          <a:p>
            <a:pPr algn="r">
              <a:lnSpc>
                <a:spcPts val="1546"/>
              </a:lnSpc>
            </a:pPr>
            <a:r>
              <a:rPr lang="en-US" sz="1299">
                <a:solidFill>
                  <a:srgbClr val="000000"/>
                </a:solidFill>
                <a:latin typeface="Jua"/>
                <a:ea typeface="Jua"/>
                <a:cs typeface="Jua"/>
                <a:sym typeface="Jua"/>
              </a:rPr>
              <a:t>{'T2': 0.0238, 'T5': 0.0203, 'T7': 0.0202, 'T9': 0.0334, 'T11': 0.1125, 'T12': 0.0228, 'T14': 0.0459, 'T15': 0.0326, 'T16': 0.0377, 'T17': 0.0642, 'T18': 0.0389, 'T20': 0.0202, 'T21': 0.0184,</a:t>
            </a:r>
          </a:p>
          <a:p>
            <a:pPr algn="r">
              <a:lnSpc>
                <a:spcPts val="1546"/>
              </a:lnSpc>
            </a:pPr>
            <a:r>
              <a:rPr lang="en-US" sz="1299">
                <a:solidFill>
                  <a:srgbClr val="000000"/>
                </a:solidFill>
                <a:latin typeface="Jua"/>
                <a:ea typeface="Jua"/>
                <a:cs typeface="Jua"/>
                <a:sym typeface="Jua"/>
              </a:rPr>
              <a:t>...,</a:t>
            </a:r>
            <a:r>
              <a:rPr lang="en-US" sz="1299">
                <a:solidFill>
                  <a:srgbClr val="000000"/>
                </a:solidFill>
                <a:latin typeface="Jua"/>
                <a:ea typeface="Jua"/>
                <a:cs typeface="Jua"/>
                <a:sym typeface="Jua"/>
              </a:rPr>
              <a:t> </a:t>
            </a:r>
          </a:p>
          <a:p>
            <a:pPr algn="r">
              <a:lnSpc>
                <a:spcPts val="1546"/>
              </a:lnSpc>
              <a:spcBef>
                <a:spcPct val="0"/>
              </a:spcBef>
            </a:pPr>
            <a:r>
              <a:rPr lang="en-US" sz="1299">
                <a:solidFill>
                  <a:srgbClr val="000000"/>
                </a:solidFill>
                <a:latin typeface="Jua"/>
                <a:ea typeface="Jua"/>
                <a:cs typeface="Jua"/>
                <a:sym typeface="Jua"/>
              </a:rPr>
              <a:t>'T991': 0.0727, 'T992': 0.0175, 'T993': 0.0334, 'T994': 0.0183, 'T997': 0.0328, 'T998': 0.0531, 'T1005': 0.0221, 'T1006': 0.0373, 'T1007': 0.044, 'T1008': 0.1145, 'T1009': 0.0418, 'T1011': 0.038, 'T1012': 0.0244, 'T1013': 0.0331, 'T1014': 0.0418}</a:t>
            </a:r>
          </a:p>
        </p:txBody>
      </p:sp>
      <p:sp>
        <p:nvSpPr>
          <p:cNvPr name="TextBox 44" id="44"/>
          <p:cNvSpPr txBox="true"/>
          <p:nvPr/>
        </p:nvSpPr>
        <p:spPr>
          <a:xfrm rot="0">
            <a:off x="13416660" y="5276732"/>
            <a:ext cx="2123166" cy="792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a:t>
            </a:r>
            <a:r>
              <a:rPr lang="en-US" sz="1299">
                <a:solidFill>
                  <a:srgbClr val="000000"/>
                </a:solidFill>
                <a:latin typeface="Jua"/>
                <a:ea typeface="Jua"/>
                <a:cs typeface="Jua"/>
                <a:sym typeface="Jua"/>
              </a:rPr>
              <a:t>0.06250056, 0.56249606, 0.06250056, 0.06250056, 0.06250056, 0.06250056, 0.06250056, 0.06250056]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27635"/>
            <a:ext cx="14782190" cy="937262"/>
          </a:xfrm>
          <a:prstGeom prst="rect">
            <a:avLst/>
          </a:prstGeom>
        </p:spPr>
        <p:txBody>
          <a:bodyPr anchor="t" rtlCol="false" tIns="0" lIns="0" bIns="0" rIns="0">
            <a:spAutoFit/>
          </a:bodyPr>
          <a:lstStyle/>
          <a:p>
            <a:pPr algn="ctr">
              <a:lnSpc>
                <a:spcPts val="6900"/>
              </a:lnSpc>
            </a:pPr>
            <a:r>
              <a:rPr lang="en-US" sz="6900">
                <a:solidFill>
                  <a:srgbClr val="FF7F50"/>
                </a:solidFill>
                <a:latin typeface="Archivo Black"/>
                <a:ea typeface="Archivo Black"/>
                <a:cs typeface="Archivo Black"/>
                <a:sym typeface="Archivo Black"/>
              </a:rPr>
              <a:t>FAISABILITE : IMAGE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8192788" y="3489770"/>
            <a:ext cx="4697405" cy="4133152"/>
          </a:xfrm>
          <a:custGeom>
            <a:avLst/>
            <a:gdLst/>
            <a:ahLst/>
            <a:cxnLst/>
            <a:rect r="r" b="b" t="t" l="l"/>
            <a:pathLst>
              <a:path h="4133152" w="4697405">
                <a:moveTo>
                  <a:pt x="0" y="0"/>
                </a:moveTo>
                <a:lnTo>
                  <a:pt x="4697404" y="0"/>
                </a:lnTo>
                <a:lnTo>
                  <a:pt x="4697404" y="4133152"/>
                </a:lnTo>
                <a:lnTo>
                  <a:pt x="0" y="4133152"/>
                </a:lnTo>
                <a:lnTo>
                  <a:pt x="0" y="0"/>
                </a:lnTo>
                <a:close/>
              </a:path>
            </a:pathLst>
          </a:custGeom>
          <a:blipFill>
            <a:blip r:embed="rId9"/>
            <a:stretch>
              <a:fillRect l="0" t="0" r="0" b="0"/>
            </a:stretch>
          </a:blipFill>
        </p:spPr>
      </p:sp>
      <p:sp>
        <p:nvSpPr>
          <p:cNvPr name="TextBox 22" id="22"/>
          <p:cNvSpPr txBox="true"/>
          <p:nvPr/>
        </p:nvSpPr>
        <p:spPr>
          <a:xfrm rot="0">
            <a:off x="1457475" y="7639143"/>
            <a:ext cx="5064467" cy="371475"/>
          </a:xfrm>
          <a:prstGeom prst="rect">
            <a:avLst/>
          </a:prstGeom>
        </p:spPr>
        <p:txBody>
          <a:bodyPr anchor="t" rtlCol="false" tIns="0" lIns="0" bIns="0" rIns="0">
            <a:spAutoFit/>
          </a:bodyPr>
          <a:lstStyle/>
          <a:p>
            <a:pPr algn="ctr">
              <a:lnSpc>
                <a:spcPts val="2999"/>
              </a:lnSpc>
            </a:pPr>
            <a:r>
              <a:rPr lang="en-US" sz="2499">
                <a:solidFill>
                  <a:srgbClr val="26262F"/>
                </a:solidFill>
                <a:latin typeface="Garet"/>
                <a:ea typeface="Garet"/>
                <a:cs typeface="Garet"/>
                <a:sym typeface="Garet"/>
              </a:rPr>
              <a:t>(BoVW + TFIDF + tSNE)</a:t>
            </a:r>
          </a:p>
        </p:txBody>
      </p:sp>
      <p:sp>
        <p:nvSpPr>
          <p:cNvPr name="AutoShape 23" id="23"/>
          <p:cNvSpPr/>
          <p:nvPr/>
        </p:nvSpPr>
        <p:spPr>
          <a:xfrm>
            <a:off x="6569567" y="6221119"/>
            <a:ext cx="1558077" cy="0"/>
          </a:xfrm>
          <a:prstGeom prst="line">
            <a:avLst/>
          </a:prstGeom>
          <a:ln cap="flat" w="38100">
            <a:solidFill>
              <a:srgbClr val="000000"/>
            </a:solidFill>
            <a:prstDash val="solid"/>
            <a:headEnd type="none" len="sm" w="sm"/>
            <a:tailEnd type="arrow" len="sm" w="med"/>
          </a:ln>
        </p:spPr>
      </p:sp>
      <p:sp>
        <p:nvSpPr>
          <p:cNvPr name="AutoShape 24" id="24"/>
          <p:cNvSpPr/>
          <p:nvPr/>
        </p:nvSpPr>
        <p:spPr>
          <a:xfrm>
            <a:off x="12955336" y="6221119"/>
            <a:ext cx="738006" cy="0"/>
          </a:xfrm>
          <a:prstGeom prst="line">
            <a:avLst/>
          </a:prstGeom>
          <a:ln cap="flat" w="38100">
            <a:solidFill>
              <a:srgbClr val="000000"/>
            </a:solidFill>
            <a:prstDash val="solid"/>
            <a:headEnd type="none" len="sm" w="sm"/>
            <a:tailEnd type="arrow" len="sm" w="med"/>
          </a:ln>
        </p:spPr>
      </p:sp>
      <p:sp>
        <p:nvSpPr>
          <p:cNvPr name="Freeform 25" id="25"/>
          <p:cNvSpPr/>
          <p:nvPr/>
        </p:nvSpPr>
        <p:spPr>
          <a:xfrm flipH="true" flipV="false" rot="5400000">
            <a:off x="3192678" y="7156277"/>
            <a:ext cx="394311" cy="2102992"/>
          </a:xfrm>
          <a:custGeom>
            <a:avLst/>
            <a:gdLst/>
            <a:ahLst/>
            <a:cxnLst/>
            <a:rect r="r" b="b" t="t" l="l"/>
            <a:pathLst>
              <a:path h="2102992" w="394311">
                <a:moveTo>
                  <a:pt x="394311" y="0"/>
                </a:moveTo>
                <a:lnTo>
                  <a:pt x="0" y="0"/>
                </a:lnTo>
                <a:lnTo>
                  <a:pt x="0" y="2102993"/>
                </a:lnTo>
                <a:lnTo>
                  <a:pt x="394311" y="2102993"/>
                </a:lnTo>
                <a:lnTo>
                  <a:pt x="394311" y="0"/>
                </a:lnTo>
                <a:close/>
              </a:path>
            </a:pathLst>
          </a:custGeom>
          <a:blipFill>
            <a:blip r:embed="rId10"/>
            <a:stretch>
              <a:fillRect l="0" t="0" r="0" b="0"/>
            </a:stretch>
          </a:blipFill>
        </p:spPr>
      </p:sp>
      <p:sp>
        <p:nvSpPr>
          <p:cNvPr name="Freeform 26" id="26"/>
          <p:cNvSpPr/>
          <p:nvPr/>
        </p:nvSpPr>
        <p:spPr>
          <a:xfrm flipH="false" flipV="false" rot="0">
            <a:off x="1217075" y="3505991"/>
            <a:ext cx="5190771" cy="4100709"/>
          </a:xfrm>
          <a:custGeom>
            <a:avLst/>
            <a:gdLst/>
            <a:ahLst/>
            <a:cxnLst/>
            <a:rect r="r" b="b" t="t" l="l"/>
            <a:pathLst>
              <a:path h="4100709" w="5190771">
                <a:moveTo>
                  <a:pt x="0" y="0"/>
                </a:moveTo>
                <a:lnTo>
                  <a:pt x="5190771" y="0"/>
                </a:lnTo>
                <a:lnTo>
                  <a:pt x="5190771" y="4100710"/>
                </a:lnTo>
                <a:lnTo>
                  <a:pt x="0" y="4100710"/>
                </a:lnTo>
                <a:lnTo>
                  <a:pt x="0" y="0"/>
                </a:lnTo>
                <a:close/>
              </a:path>
            </a:pathLst>
          </a:custGeom>
          <a:blipFill>
            <a:blip r:embed="rId11"/>
            <a:stretch>
              <a:fillRect l="0" t="0" r="0" b="0"/>
            </a:stretch>
          </a:blipFill>
        </p:spPr>
      </p:sp>
      <p:sp>
        <p:nvSpPr>
          <p:cNvPr name="TextBox 27" id="27"/>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Projection + Clustering + Performances</a:t>
            </a:r>
          </a:p>
        </p:txBody>
      </p:sp>
      <p:sp>
        <p:nvSpPr>
          <p:cNvPr name="TextBox 28" id="28"/>
          <p:cNvSpPr txBox="true"/>
          <p:nvPr/>
        </p:nvSpPr>
        <p:spPr>
          <a:xfrm rot="0">
            <a:off x="6569567" y="5283199"/>
            <a:ext cx="1558077" cy="811833"/>
          </a:xfrm>
          <a:prstGeom prst="rect">
            <a:avLst/>
          </a:prstGeom>
        </p:spPr>
        <p:txBody>
          <a:bodyPr anchor="t" rtlCol="false" tIns="0" lIns="0" bIns="0" rIns="0">
            <a:spAutoFit/>
          </a:bodyPr>
          <a:lstStyle/>
          <a:p>
            <a:pPr algn="ctr" marL="0" indent="0" lvl="0">
              <a:lnSpc>
                <a:spcPts val="2068"/>
              </a:lnSpc>
              <a:spcBef>
                <a:spcPct val="0"/>
              </a:spcBef>
            </a:pPr>
            <a:r>
              <a:rPr lang="en-US" sz="1738">
                <a:solidFill>
                  <a:srgbClr val="2E765E"/>
                </a:solidFill>
                <a:latin typeface="Jua"/>
                <a:ea typeface="Jua"/>
                <a:cs typeface="Jua"/>
                <a:sym typeface="Jua"/>
              </a:rPr>
              <a:t>correspondance entre catégories</a:t>
            </a:r>
          </a:p>
        </p:txBody>
      </p:sp>
      <p:sp>
        <p:nvSpPr>
          <p:cNvPr name="TextBox 29" id="29"/>
          <p:cNvSpPr txBox="true"/>
          <p:nvPr/>
        </p:nvSpPr>
        <p:spPr>
          <a:xfrm rot="0">
            <a:off x="13760016" y="5554369"/>
            <a:ext cx="1860626" cy="1819275"/>
          </a:xfrm>
          <a:prstGeom prst="rect">
            <a:avLst/>
          </a:prstGeom>
        </p:spPr>
        <p:txBody>
          <a:bodyPr anchor="t" rtlCol="false" tIns="0" lIns="0" bIns="0" rIns="0">
            <a:spAutoFit/>
          </a:bodyPr>
          <a:lstStyle/>
          <a:p>
            <a:pPr algn="ctr">
              <a:lnSpc>
                <a:spcPts val="5399"/>
              </a:lnSpc>
            </a:pPr>
            <a:r>
              <a:rPr lang="en-US" sz="4499" b="true">
                <a:solidFill>
                  <a:srgbClr val="26262F"/>
                </a:solidFill>
                <a:latin typeface="Garet Bold"/>
                <a:ea typeface="Garet Bold"/>
                <a:cs typeface="Garet Bold"/>
                <a:sym typeface="Garet Bold"/>
              </a:rPr>
              <a:t>Score ARI</a:t>
            </a:r>
          </a:p>
          <a:p>
            <a:pPr algn="ctr">
              <a:lnSpc>
                <a:spcPts val="1920"/>
              </a:lnSpc>
            </a:pPr>
            <a:r>
              <a:rPr lang="en-US" sz="1600" b="true">
                <a:solidFill>
                  <a:srgbClr val="26262F"/>
                </a:solidFill>
                <a:latin typeface="Garet Bold"/>
                <a:ea typeface="Garet Bold"/>
                <a:cs typeface="Garet Bold"/>
                <a:sym typeface="Garet Bold"/>
              </a:rPr>
              <a:t>(si élevé : étude faisable)</a:t>
            </a:r>
          </a:p>
        </p:txBody>
      </p:sp>
      <p:sp>
        <p:nvSpPr>
          <p:cNvPr name="TextBox 30" id="30"/>
          <p:cNvSpPr txBox="true"/>
          <p:nvPr/>
        </p:nvSpPr>
        <p:spPr>
          <a:xfrm rot="0">
            <a:off x="1819605" y="8414949"/>
            <a:ext cx="3140457" cy="257175"/>
          </a:xfrm>
          <a:prstGeom prst="rect">
            <a:avLst/>
          </a:prstGeom>
        </p:spPr>
        <p:txBody>
          <a:bodyPr anchor="t" rtlCol="false" tIns="0" lIns="0" bIns="0" rIns="0">
            <a:spAutoFit/>
          </a:bodyPr>
          <a:lstStyle/>
          <a:p>
            <a:pPr algn="ctr">
              <a:lnSpc>
                <a:spcPts val="2040"/>
              </a:lnSpc>
            </a:pPr>
            <a:r>
              <a:rPr lang="en-US" sz="1700">
                <a:solidFill>
                  <a:srgbClr val="26262F"/>
                </a:solidFill>
                <a:latin typeface="Garet"/>
                <a:ea typeface="Garet"/>
                <a:cs typeface="Garet"/>
                <a:sym typeface="Garet"/>
              </a:rPr>
              <a:t>Image encodée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13827"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84971"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67752"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42293" y="1028700"/>
            <a:ext cx="16230600" cy="8229600"/>
            <a:chOff x="0" y="0"/>
            <a:chExt cx="724177" cy="367188"/>
          </a:xfrm>
        </p:grpSpPr>
        <p:sp>
          <p:nvSpPr>
            <p:cNvPr name="Freeform 12" id="12"/>
            <p:cNvSpPr/>
            <p:nvPr/>
          </p:nvSpPr>
          <p:spPr>
            <a:xfrm flipH="false" flipV="false" rot="0">
              <a:off x="0" y="0"/>
              <a:ext cx="724177" cy="367188"/>
            </a:xfrm>
            <a:custGeom>
              <a:avLst/>
              <a:gdLst/>
              <a:ahLst/>
              <a:cxnLst/>
              <a:rect r="r" b="b" t="t" l="l"/>
              <a:pathLst>
                <a:path h="367188" w="724177">
                  <a:moveTo>
                    <a:pt x="47700" y="0"/>
                  </a:moveTo>
                  <a:lnTo>
                    <a:pt x="676478" y="0"/>
                  </a:lnTo>
                  <a:cubicBezTo>
                    <a:pt x="689128" y="0"/>
                    <a:pt x="701261" y="5025"/>
                    <a:pt x="710206" y="13971"/>
                  </a:cubicBezTo>
                  <a:cubicBezTo>
                    <a:pt x="719152" y="22916"/>
                    <a:pt x="724177" y="35049"/>
                    <a:pt x="724177" y="47700"/>
                  </a:cubicBezTo>
                  <a:lnTo>
                    <a:pt x="724177" y="319489"/>
                  </a:lnTo>
                  <a:cubicBezTo>
                    <a:pt x="724177" y="332140"/>
                    <a:pt x="719152" y="344272"/>
                    <a:pt x="710206" y="353218"/>
                  </a:cubicBezTo>
                  <a:cubicBezTo>
                    <a:pt x="701261" y="362163"/>
                    <a:pt x="689128" y="367188"/>
                    <a:pt x="676478" y="367188"/>
                  </a:cubicBezTo>
                  <a:lnTo>
                    <a:pt x="47700" y="367188"/>
                  </a:lnTo>
                  <a:cubicBezTo>
                    <a:pt x="35049" y="367188"/>
                    <a:pt x="22916" y="362163"/>
                    <a:pt x="13971" y="353218"/>
                  </a:cubicBezTo>
                  <a:cubicBezTo>
                    <a:pt x="5025" y="344272"/>
                    <a:pt x="0" y="332140"/>
                    <a:pt x="0" y="31948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0528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709193" y="679896"/>
            <a:ext cx="1285474" cy="1266878"/>
          </a:xfrm>
          <a:custGeom>
            <a:avLst/>
            <a:gdLst/>
            <a:ahLst/>
            <a:cxnLst/>
            <a:rect r="r" b="b" t="t" l="l"/>
            <a:pathLst>
              <a:path h="1266878" w="1285474">
                <a:moveTo>
                  <a:pt x="0" y="0"/>
                </a:moveTo>
                <a:lnTo>
                  <a:pt x="1285474" y="0"/>
                </a:lnTo>
                <a:lnTo>
                  <a:pt x="1285474"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709193" y="1427635"/>
            <a:ext cx="14782190" cy="1751332"/>
          </a:xfrm>
          <a:prstGeom prst="rect">
            <a:avLst/>
          </a:prstGeom>
        </p:spPr>
        <p:txBody>
          <a:bodyPr anchor="t" rtlCol="false" tIns="0" lIns="0" bIns="0" rIns="0">
            <a:spAutoFit/>
          </a:bodyPr>
          <a:lstStyle/>
          <a:p>
            <a:pPr algn="ctr">
              <a:lnSpc>
                <a:spcPts val="6700"/>
              </a:lnSpc>
            </a:pPr>
            <a:r>
              <a:rPr lang="en-US" sz="6700">
                <a:solidFill>
                  <a:srgbClr val="FF7F50"/>
                </a:solidFill>
                <a:latin typeface="Archivo Black"/>
                <a:ea typeface="Archivo Black"/>
                <a:cs typeface="Archivo Black"/>
                <a:sym typeface="Archivo Black"/>
              </a:rPr>
              <a:t>CLASSIFICATION : APPRENTISSAGE SUPERVISÉ</a:t>
            </a:r>
          </a:p>
        </p:txBody>
      </p:sp>
      <p:sp>
        <p:nvSpPr>
          <p:cNvPr name="Freeform 16" id="16"/>
          <p:cNvSpPr/>
          <p:nvPr/>
        </p:nvSpPr>
        <p:spPr>
          <a:xfrm flipH="false" flipV="false" rot="-9344322">
            <a:off x="16216555" y="48662"/>
            <a:ext cx="2935145" cy="960593"/>
          </a:xfrm>
          <a:custGeom>
            <a:avLst/>
            <a:gdLst/>
            <a:ahLst/>
            <a:cxnLst/>
            <a:rect r="r" b="b" t="t" l="l"/>
            <a:pathLst>
              <a:path h="960593" w="2935145">
                <a:moveTo>
                  <a:pt x="0" y="0"/>
                </a:moveTo>
                <a:lnTo>
                  <a:pt x="2935145" y="0"/>
                </a:lnTo>
                <a:lnTo>
                  <a:pt x="2935145"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89349"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82348" y="9101244"/>
            <a:ext cx="18676227" cy="2852369"/>
          </a:xfrm>
          <a:custGeom>
            <a:avLst/>
            <a:gdLst/>
            <a:ahLst/>
            <a:cxnLst/>
            <a:rect r="r" b="b" t="t" l="l"/>
            <a:pathLst>
              <a:path h="2852369" w="18676227">
                <a:moveTo>
                  <a:pt x="0" y="0"/>
                </a:moveTo>
                <a:lnTo>
                  <a:pt x="18676226" y="0"/>
                </a:lnTo>
                <a:lnTo>
                  <a:pt x="18676226"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2716452" y="3676862"/>
            <a:ext cx="1753725" cy="5273853"/>
            <a:chOff x="0" y="0"/>
            <a:chExt cx="78248" cy="235309"/>
          </a:xfrm>
        </p:grpSpPr>
        <p:sp>
          <p:nvSpPr>
            <p:cNvPr name="Freeform 22" id="22"/>
            <p:cNvSpPr/>
            <p:nvPr/>
          </p:nvSpPr>
          <p:spPr>
            <a:xfrm flipH="false" flipV="false" rot="0">
              <a:off x="0" y="0"/>
              <a:ext cx="78248" cy="235309"/>
            </a:xfrm>
            <a:custGeom>
              <a:avLst/>
              <a:gdLst/>
              <a:ahLst/>
              <a:cxnLst/>
              <a:rect r="r" b="b" t="t" l="l"/>
              <a:pathLst>
                <a:path h="235309" w="78248">
                  <a:moveTo>
                    <a:pt x="39124" y="0"/>
                  </a:moveTo>
                  <a:lnTo>
                    <a:pt x="39124" y="0"/>
                  </a:lnTo>
                  <a:cubicBezTo>
                    <a:pt x="60731" y="0"/>
                    <a:pt x="78248" y="17516"/>
                    <a:pt x="78248" y="39124"/>
                  </a:cubicBezTo>
                  <a:lnTo>
                    <a:pt x="78248" y="196185"/>
                  </a:lnTo>
                  <a:cubicBezTo>
                    <a:pt x="78248" y="206561"/>
                    <a:pt x="74126" y="216513"/>
                    <a:pt x="66789" y="223850"/>
                  </a:cubicBezTo>
                  <a:cubicBezTo>
                    <a:pt x="59451" y="231187"/>
                    <a:pt x="49500" y="235309"/>
                    <a:pt x="39124" y="235309"/>
                  </a:cubicBezTo>
                  <a:lnTo>
                    <a:pt x="39124" y="235309"/>
                  </a:lnTo>
                  <a:cubicBezTo>
                    <a:pt x="17516" y="235309"/>
                    <a:pt x="0" y="217793"/>
                    <a:pt x="0" y="196185"/>
                  </a:cubicBezTo>
                  <a:lnTo>
                    <a:pt x="0" y="39124"/>
                  </a:lnTo>
                  <a:cubicBezTo>
                    <a:pt x="0" y="28748"/>
                    <a:pt x="4122" y="18796"/>
                    <a:pt x="11459" y="11459"/>
                  </a:cubicBezTo>
                  <a:cubicBezTo>
                    <a:pt x="18796" y="4122"/>
                    <a:pt x="28748" y="0"/>
                    <a:pt x="39124" y="0"/>
                  </a:cubicBezTo>
                  <a:close/>
                </a:path>
              </a:pathLst>
            </a:custGeom>
            <a:solidFill>
              <a:srgbClr val="10AEB2"/>
            </a:solidFill>
            <a:ln cap="rnd">
              <a:noFill/>
              <a:prstDash val="solid"/>
              <a:round/>
            </a:ln>
          </p:spPr>
        </p:sp>
        <p:sp>
          <p:nvSpPr>
            <p:cNvPr name="TextBox 23" id="23"/>
            <p:cNvSpPr txBox="true"/>
            <p:nvPr/>
          </p:nvSpPr>
          <p:spPr>
            <a:xfrm>
              <a:off x="0" y="-38100"/>
              <a:ext cx="78248" cy="27340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2862223" y="6060031"/>
            <a:ext cx="1462183"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IMAGES</a:t>
            </a:r>
          </a:p>
        </p:txBody>
      </p:sp>
      <p:grpSp>
        <p:nvGrpSpPr>
          <p:cNvPr name="Group 25" id="25"/>
          <p:cNvGrpSpPr/>
          <p:nvPr/>
        </p:nvGrpSpPr>
        <p:grpSpPr>
          <a:xfrm rot="0">
            <a:off x="4851177" y="3676862"/>
            <a:ext cx="2760812" cy="5273853"/>
            <a:chOff x="0" y="0"/>
            <a:chExt cx="123182" cy="235309"/>
          </a:xfrm>
        </p:grpSpPr>
        <p:sp>
          <p:nvSpPr>
            <p:cNvPr name="Freeform 26" id="26"/>
            <p:cNvSpPr/>
            <p:nvPr/>
          </p:nvSpPr>
          <p:spPr>
            <a:xfrm flipH="false" flipV="false" rot="0">
              <a:off x="0" y="0"/>
              <a:ext cx="123182" cy="235309"/>
            </a:xfrm>
            <a:custGeom>
              <a:avLst/>
              <a:gdLst/>
              <a:ahLst/>
              <a:cxnLst/>
              <a:rect r="r" b="b" t="t" l="l"/>
              <a:pathLst>
                <a:path h="235309" w="123182">
                  <a:moveTo>
                    <a:pt x="61591" y="0"/>
                  </a:moveTo>
                  <a:lnTo>
                    <a:pt x="61591" y="0"/>
                  </a:lnTo>
                  <a:cubicBezTo>
                    <a:pt x="77926" y="0"/>
                    <a:pt x="93592" y="6489"/>
                    <a:pt x="105142" y="18040"/>
                  </a:cubicBezTo>
                  <a:cubicBezTo>
                    <a:pt x="116693" y="29590"/>
                    <a:pt x="123182" y="45256"/>
                    <a:pt x="123182" y="61591"/>
                  </a:cubicBezTo>
                  <a:lnTo>
                    <a:pt x="123182" y="173718"/>
                  </a:lnTo>
                  <a:cubicBezTo>
                    <a:pt x="123182" y="207734"/>
                    <a:pt x="95607" y="235309"/>
                    <a:pt x="61591" y="235309"/>
                  </a:cubicBezTo>
                  <a:lnTo>
                    <a:pt x="61591" y="235309"/>
                  </a:lnTo>
                  <a:cubicBezTo>
                    <a:pt x="27575" y="235309"/>
                    <a:pt x="0" y="207734"/>
                    <a:pt x="0" y="173718"/>
                  </a:cubicBezTo>
                  <a:lnTo>
                    <a:pt x="0" y="61591"/>
                  </a:lnTo>
                  <a:cubicBezTo>
                    <a:pt x="0" y="27575"/>
                    <a:pt x="27575" y="0"/>
                    <a:pt x="61591" y="0"/>
                  </a:cubicBezTo>
                  <a:close/>
                </a:path>
              </a:pathLst>
            </a:custGeom>
            <a:solidFill>
              <a:srgbClr val="10AEB2"/>
            </a:solidFill>
            <a:ln cap="rnd">
              <a:noFill/>
              <a:prstDash val="solid"/>
              <a:round/>
            </a:ln>
          </p:spPr>
        </p:sp>
        <p:sp>
          <p:nvSpPr>
            <p:cNvPr name="TextBox 27" id="27"/>
            <p:cNvSpPr txBox="true"/>
            <p:nvPr/>
          </p:nvSpPr>
          <p:spPr>
            <a:xfrm>
              <a:off x="0" y="-38100"/>
              <a:ext cx="123182" cy="27340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8" id="28"/>
          <p:cNvSpPr/>
          <p:nvPr/>
        </p:nvSpPr>
        <p:spPr>
          <a:xfrm flipV="true">
            <a:off x="4470177" y="6384458"/>
            <a:ext cx="381000" cy="0"/>
          </a:xfrm>
          <a:prstGeom prst="line">
            <a:avLst/>
          </a:prstGeom>
          <a:ln cap="flat" w="38100">
            <a:solidFill>
              <a:srgbClr val="000000"/>
            </a:solidFill>
            <a:prstDash val="solid"/>
            <a:headEnd type="none" len="sm" w="sm"/>
            <a:tailEnd type="arrow" len="sm" w="med"/>
          </a:ln>
        </p:spPr>
      </p:sp>
      <p:sp>
        <p:nvSpPr>
          <p:cNvPr name="TextBox 29" id="29"/>
          <p:cNvSpPr txBox="true"/>
          <p:nvPr/>
        </p:nvSpPr>
        <p:spPr>
          <a:xfrm rot="0">
            <a:off x="4977500" y="3721679"/>
            <a:ext cx="2563274" cy="4724400"/>
          </a:xfrm>
          <a:prstGeom prst="rect">
            <a:avLst/>
          </a:prstGeom>
        </p:spPr>
        <p:txBody>
          <a:bodyPr anchor="t" rtlCol="false" tIns="0" lIns="0" bIns="0" rIns="0">
            <a:spAutoFit/>
          </a:bodyPr>
          <a:lstStyle/>
          <a:p>
            <a:pPr algn="just">
              <a:lnSpc>
                <a:spcPts val="2760"/>
              </a:lnSpc>
            </a:pPr>
          </a:p>
          <a:p>
            <a:pPr algn="ctr">
              <a:lnSpc>
                <a:spcPts val="2760"/>
              </a:lnSpc>
            </a:pPr>
            <a:r>
              <a:rPr lang="en-US" b="true" sz="2300">
                <a:solidFill>
                  <a:srgbClr val="ECF284"/>
                </a:solidFill>
                <a:latin typeface="Garet Bold"/>
                <a:ea typeface="Garet Bold"/>
                <a:cs typeface="Garet Bold"/>
                <a:sym typeface="Garet Bold"/>
              </a:rPr>
              <a:t>VARIATIONS ALÉATOIRES:</a:t>
            </a:r>
          </a:p>
          <a:p>
            <a:pPr algn="just">
              <a:lnSpc>
                <a:spcPts val="27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ROTATION</a:t>
            </a:r>
          </a:p>
          <a:p>
            <a:pPr algn="just">
              <a:lnSpc>
                <a:spcPts val="15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SHIFTING</a:t>
            </a:r>
          </a:p>
          <a:p>
            <a:pPr algn="just">
              <a:lnSpc>
                <a:spcPts val="15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SHEARING</a:t>
            </a:r>
          </a:p>
          <a:p>
            <a:pPr algn="just">
              <a:lnSpc>
                <a:spcPts val="15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ZOOM</a:t>
            </a:r>
          </a:p>
          <a:p>
            <a:pPr algn="just">
              <a:lnSpc>
                <a:spcPts val="15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MIROIR</a:t>
            </a:r>
          </a:p>
          <a:p>
            <a:pPr algn="just">
              <a:lnSpc>
                <a:spcPts val="1560"/>
              </a:lnSpc>
            </a:pPr>
          </a:p>
          <a:p>
            <a:pPr algn="just" marL="496571" indent="-248285" lvl="1">
              <a:lnSpc>
                <a:spcPts val="2760"/>
              </a:lnSpc>
              <a:buFont typeface="Arial"/>
              <a:buChar char="•"/>
            </a:pPr>
            <a:r>
              <a:rPr lang="en-US" b="true" sz="2300">
                <a:solidFill>
                  <a:srgbClr val="ECF284"/>
                </a:solidFill>
                <a:latin typeface="Garet Bold"/>
                <a:ea typeface="Garet Bold"/>
                <a:cs typeface="Garet Bold"/>
                <a:sym typeface="Garet Bold"/>
              </a:rPr>
              <a:t>VARIATION LUMINOSITÉ</a:t>
            </a:r>
          </a:p>
        </p:txBody>
      </p:sp>
      <p:sp>
        <p:nvSpPr>
          <p:cNvPr name="TextBox 30" id="30"/>
          <p:cNvSpPr txBox="true"/>
          <p:nvPr/>
        </p:nvSpPr>
        <p:spPr>
          <a:xfrm rot="0">
            <a:off x="4851177" y="3178968"/>
            <a:ext cx="2760812"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DATA AUGMENTATION</a:t>
            </a:r>
          </a:p>
        </p:txBody>
      </p:sp>
      <p:sp>
        <p:nvSpPr>
          <p:cNvPr name="TextBox 31" id="31"/>
          <p:cNvSpPr txBox="true"/>
          <p:nvPr/>
        </p:nvSpPr>
        <p:spPr>
          <a:xfrm rot="0">
            <a:off x="10835896" y="3178968"/>
            <a:ext cx="2068835" cy="4572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MODELE CLASSIFICATION</a:t>
            </a:r>
          </a:p>
        </p:txBody>
      </p:sp>
      <p:sp>
        <p:nvSpPr>
          <p:cNvPr name="TextBox 32" id="32"/>
          <p:cNvSpPr txBox="true"/>
          <p:nvPr/>
        </p:nvSpPr>
        <p:spPr>
          <a:xfrm rot="0">
            <a:off x="13228580" y="3178968"/>
            <a:ext cx="209741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PERFORMANCE</a:t>
            </a:r>
          </a:p>
        </p:txBody>
      </p:sp>
      <p:grpSp>
        <p:nvGrpSpPr>
          <p:cNvPr name="Group 33" id="33"/>
          <p:cNvGrpSpPr/>
          <p:nvPr/>
        </p:nvGrpSpPr>
        <p:grpSpPr>
          <a:xfrm rot="-5400000">
            <a:off x="9227327" y="5273312"/>
            <a:ext cx="5285973" cy="2068835"/>
            <a:chOff x="0" y="0"/>
            <a:chExt cx="235850" cy="92307"/>
          </a:xfrm>
        </p:grpSpPr>
        <p:sp>
          <p:nvSpPr>
            <p:cNvPr name="Freeform 34" id="34"/>
            <p:cNvSpPr/>
            <p:nvPr/>
          </p:nvSpPr>
          <p:spPr>
            <a:xfrm flipH="false" flipV="false" rot="0">
              <a:off x="0" y="0"/>
              <a:ext cx="235850" cy="92307"/>
            </a:xfrm>
            <a:custGeom>
              <a:avLst/>
              <a:gdLst/>
              <a:ahLst/>
              <a:cxnLst/>
              <a:rect r="r" b="b" t="t" l="l"/>
              <a:pathLst>
                <a:path h="92307" w="235850">
                  <a:moveTo>
                    <a:pt x="46154" y="0"/>
                  </a:moveTo>
                  <a:lnTo>
                    <a:pt x="189696" y="0"/>
                  </a:lnTo>
                  <a:cubicBezTo>
                    <a:pt x="201937" y="0"/>
                    <a:pt x="213676" y="4863"/>
                    <a:pt x="222332" y="13518"/>
                  </a:cubicBezTo>
                  <a:cubicBezTo>
                    <a:pt x="230987" y="22174"/>
                    <a:pt x="235850" y="33913"/>
                    <a:pt x="235850" y="46154"/>
                  </a:cubicBezTo>
                  <a:lnTo>
                    <a:pt x="235850" y="46154"/>
                  </a:lnTo>
                  <a:cubicBezTo>
                    <a:pt x="235850" y="58394"/>
                    <a:pt x="230987" y="70134"/>
                    <a:pt x="222332" y="78789"/>
                  </a:cubicBezTo>
                  <a:cubicBezTo>
                    <a:pt x="213676" y="87445"/>
                    <a:pt x="201937" y="92307"/>
                    <a:pt x="189696" y="92307"/>
                  </a:cubicBezTo>
                  <a:lnTo>
                    <a:pt x="46154" y="92307"/>
                  </a:lnTo>
                  <a:cubicBezTo>
                    <a:pt x="33913" y="92307"/>
                    <a:pt x="22174" y="87445"/>
                    <a:pt x="13518" y="78789"/>
                  </a:cubicBezTo>
                  <a:cubicBezTo>
                    <a:pt x="4863" y="70134"/>
                    <a:pt x="0" y="58394"/>
                    <a:pt x="0" y="46154"/>
                  </a:cubicBezTo>
                  <a:lnTo>
                    <a:pt x="0" y="46154"/>
                  </a:lnTo>
                  <a:cubicBezTo>
                    <a:pt x="0" y="33913"/>
                    <a:pt x="4863" y="22174"/>
                    <a:pt x="13518" y="13518"/>
                  </a:cubicBezTo>
                  <a:cubicBezTo>
                    <a:pt x="22174" y="4863"/>
                    <a:pt x="33913" y="0"/>
                    <a:pt x="46154" y="0"/>
                  </a:cubicBezTo>
                  <a:close/>
                </a:path>
              </a:pathLst>
            </a:custGeom>
            <a:solidFill>
              <a:srgbClr val="10AEB2"/>
            </a:solidFill>
            <a:ln cap="rnd">
              <a:noFill/>
              <a:prstDash val="solid"/>
              <a:round/>
            </a:ln>
          </p:spPr>
        </p:sp>
        <p:sp>
          <p:nvSpPr>
            <p:cNvPr name="TextBox 35" id="35"/>
            <p:cNvSpPr txBox="true"/>
            <p:nvPr/>
          </p:nvSpPr>
          <p:spPr>
            <a:xfrm>
              <a:off x="0" y="-38100"/>
              <a:ext cx="235850" cy="1304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6" id="36"/>
          <p:cNvSpPr txBox="true"/>
          <p:nvPr/>
        </p:nvSpPr>
        <p:spPr>
          <a:xfrm rot="0">
            <a:off x="10760221" y="5269691"/>
            <a:ext cx="2144509" cy="2162175"/>
          </a:xfrm>
          <a:prstGeom prst="rect">
            <a:avLst/>
          </a:prstGeom>
        </p:spPr>
        <p:txBody>
          <a:bodyPr anchor="t" rtlCol="false" tIns="0" lIns="0" bIns="0" rIns="0">
            <a:spAutoFit/>
          </a:bodyPr>
          <a:lstStyle/>
          <a:p>
            <a:pPr algn="l" marL="518160" indent="-259080" lvl="1">
              <a:lnSpc>
                <a:spcPts val="2879"/>
              </a:lnSpc>
              <a:buFont typeface="Arial"/>
              <a:buChar char="•"/>
            </a:pPr>
            <a:r>
              <a:rPr lang="en-US" b="true" sz="2400">
                <a:solidFill>
                  <a:srgbClr val="ECF284"/>
                </a:solidFill>
                <a:latin typeface="Garet Bold"/>
                <a:ea typeface="Garet Bold"/>
                <a:cs typeface="Garet Bold"/>
                <a:sym typeface="Garet Bold"/>
              </a:rPr>
              <a:t>RANDOM FOREST</a:t>
            </a:r>
          </a:p>
          <a:p>
            <a:pPr algn="l">
              <a:lnSpc>
                <a:spcPts val="2879"/>
              </a:lnSpc>
            </a:pPr>
          </a:p>
          <a:p>
            <a:pPr algn="l" marL="518160" indent="-259080" lvl="1">
              <a:lnSpc>
                <a:spcPts val="2879"/>
              </a:lnSpc>
              <a:buFont typeface="Arial"/>
              <a:buChar char="•"/>
            </a:pPr>
            <a:r>
              <a:rPr lang="en-US" b="true" sz="2400">
                <a:solidFill>
                  <a:srgbClr val="ECF284"/>
                </a:solidFill>
                <a:latin typeface="Garet Bold"/>
                <a:ea typeface="Garet Bold"/>
                <a:cs typeface="Garet Bold"/>
                <a:sym typeface="Garet Bold"/>
              </a:rPr>
              <a:t>SVM</a:t>
            </a:r>
          </a:p>
          <a:p>
            <a:pPr algn="l">
              <a:lnSpc>
                <a:spcPts val="2879"/>
              </a:lnSpc>
            </a:pPr>
          </a:p>
          <a:p>
            <a:pPr algn="l" marL="518160" indent="-259080" lvl="1">
              <a:lnSpc>
                <a:spcPts val="2879"/>
              </a:lnSpc>
              <a:buFont typeface="Arial"/>
              <a:buChar char="•"/>
            </a:pPr>
            <a:r>
              <a:rPr lang="en-US" b="true" sz="2400">
                <a:solidFill>
                  <a:srgbClr val="ECF284"/>
                </a:solidFill>
                <a:latin typeface="Garet Bold"/>
                <a:ea typeface="Garet Bold"/>
                <a:cs typeface="Garet Bold"/>
                <a:sym typeface="Garet Bold"/>
              </a:rPr>
              <a:t>KNN</a:t>
            </a:r>
          </a:p>
        </p:txBody>
      </p:sp>
      <p:grpSp>
        <p:nvGrpSpPr>
          <p:cNvPr name="Group 37" id="37"/>
          <p:cNvGrpSpPr/>
          <p:nvPr/>
        </p:nvGrpSpPr>
        <p:grpSpPr>
          <a:xfrm rot="-5400000">
            <a:off x="11710878" y="5177469"/>
            <a:ext cx="5305236" cy="2241256"/>
            <a:chOff x="0" y="0"/>
            <a:chExt cx="236709" cy="100000"/>
          </a:xfrm>
        </p:grpSpPr>
        <p:sp>
          <p:nvSpPr>
            <p:cNvPr name="Freeform 38" id="38"/>
            <p:cNvSpPr/>
            <p:nvPr/>
          </p:nvSpPr>
          <p:spPr>
            <a:xfrm flipH="false" flipV="false" rot="0">
              <a:off x="0" y="0"/>
              <a:ext cx="236709" cy="100000"/>
            </a:xfrm>
            <a:custGeom>
              <a:avLst/>
              <a:gdLst/>
              <a:ahLst/>
              <a:cxnLst/>
              <a:rect r="r" b="b" t="t" l="l"/>
              <a:pathLst>
                <a:path h="100000" w="236709">
                  <a:moveTo>
                    <a:pt x="50000" y="0"/>
                  </a:moveTo>
                  <a:lnTo>
                    <a:pt x="186709" y="0"/>
                  </a:lnTo>
                  <a:cubicBezTo>
                    <a:pt x="199970" y="0"/>
                    <a:pt x="212688" y="5268"/>
                    <a:pt x="222064" y="14645"/>
                  </a:cubicBezTo>
                  <a:cubicBezTo>
                    <a:pt x="231441" y="24022"/>
                    <a:pt x="236709" y="36739"/>
                    <a:pt x="236709" y="50000"/>
                  </a:cubicBezTo>
                  <a:lnTo>
                    <a:pt x="236709" y="50000"/>
                  </a:lnTo>
                  <a:cubicBezTo>
                    <a:pt x="236709" y="63261"/>
                    <a:pt x="231441" y="75979"/>
                    <a:pt x="222064" y="85356"/>
                  </a:cubicBezTo>
                  <a:cubicBezTo>
                    <a:pt x="212688" y="94733"/>
                    <a:pt x="199970" y="100000"/>
                    <a:pt x="186709" y="100000"/>
                  </a:cubicBezTo>
                  <a:lnTo>
                    <a:pt x="50000" y="100000"/>
                  </a:lnTo>
                  <a:cubicBezTo>
                    <a:pt x="36739" y="100000"/>
                    <a:pt x="24022" y="94733"/>
                    <a:pt x="14645" y="85356"/>
                  </a:cubicBezTo>
                  <a:cubicBezTo>
                    <a:pt x="5268" y="75979"/>
                    <a:pt x="0" y="63261"/>
                    <a:pt x="0" y="50000"/>
                  </a:cubicBezTo>
                  <a:lnTo>
                    <a:pt x="0" y="50000"/>
                  </a:lnTo>
                  <a:cubicBezTo>
                    <a:pt x="0" y="36739"/>
                    <a:pt x="5268" y="24022"/>
                    <a:pt x="14645" y="14645"/>
                  </a:cubicBezTo>
                  <a:cubicBezTo>
                    <a:pt x="24022" y="5268"/>
                    <a:pt x="36739" y="0"/>
                    <a:pt x="50000" y="0"/>
                  </a:cubicBezTo>
                  <a:close/>
                </a:path>
              </a:pathLst>
            </a:custGeom>
            <a:solidFill>
              <a:srgbClr val="10AEB2"/>
            </a:solidFill>
            <a:ln cap="rnd">
              <a:noFill/>
              <a:prstDash val="solid"/>
              <a:round/>
            </a:ln>
          </p:spPr>
        </p:sp>
        <p:sp>
          <p:nvSpPr>
            <p:cNvPr name="TextBox 39" id="39"/>
            <p:cNvSpPr txBox="true"/>
            <p:nvPr/>
          </p:nvSpPr>
          <p:spPr>
            <a:xfrm>
              <a:off x="0" y="-38100"/>
              <a:ext cx="236709" cy="1381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0" id="40"/>
          <p:cNvSpPr txBox="true"/>
          <p:nvPr/>
        </p:nvSpPr>
        <p:spPr>
          <a:xfrm rot="0">
            <a:off x="13194433" y="5560004"/>
            <a:ext cx="2187203" cy="1266825"/>
          </a:xfrm>
          <a:prstGeom prst="rect">
            <a:avLst/>
          </a:prstGeom>
        </p:spPr>
        <p:txBody>
          <a:bodyPr anchor="t" rtlCol="false" tIns="0" lIns="0" bIns="0" rIns="0">
            <a:spAutoFit/>
          </a:bodyPr>
          <a:lstStyle/>
          <a:p>
            <a:pPr algn="just" marL="453390" indent="-226695" lvl="1">
              <a:lnSpc>
                <a:spcPts val="2520"/>
              </a:lnSpc>
              <a:buFont typeface="Arial"/>
              <a:buChar char="•"/>
            </a:pPr>
            <a:r>
              <a:rPr lang="en-US" b="true" sz="2100">
                <a:solidFill>
                  <a:srgbClr val="ECF284"/>
                </a:solidFill>
                <a:latin typeface="Garet Bold"/>
                <a:ea typeface="Garet Bold"/>
                <a:cs typeface="Garet Bold"/>
                <a:sym typeface="Garet Bold"/>
              </a:rPr>
              <a:t>PRECISION</a:t>
            </a:r>
          </a:p>
          <a:p>
            <a:pPr algn="just">
              <a:lnSpc>
                <a:spcPts val="2520"/>
              </a:lnSpc>
            </a:pPr>
          </a:p>
          <a:p>
            <a:pPr algn="just" marL="453390" indent="-226695" lvl="1">
              <a:lnSpc>
                <a:spcPts val="2520"/>
              </a:lnSpc>
              <a:buFont typeface="Arial"/>
              <a:buChar char="•"/>
            </a:pPr>
            <a:r>
              <a:rPr lang="en-US" b="true" sz="2100">
                <a:solidFill>
                  <a:srgbClr val="ECF284"/>
                </a:solidFill>
                <a:latin typeface="Garet Bold"/>
                <a:ea typeface="Garet Bold"/>
                <a:cs typeface="Garet Bold"/>
                <a:sym typeface="Garet Bold"/>
              </a:rPr>
              <a:t>MATRICE DE CONFUSION</a:t>
            </a:r>
          </a:p>
        </p:txBody>
      </p:sp>
      <p:sp>
        <p:nvSpPr>
          <p:cNvPr name="AutoShape 41" id="41"/>
          <p:cNvSpPr/>
          <p:nvPr/>
        </p:nvSpPr>
        <p:spPr>
          <a:xfrm>
            <a:off x="12904730" y="6324995"/>
            <a:ext cx="340990" cy="0"/>
          </a:xfrm>
          <a:prstGeom prst="line">
            <a:avLst/>
          </a:prstGeom>
          <a:ln cap="flat" w="38100">
            <a:solidFill>
              <a:srgbClr val="000000"/>
            </a:solidFill>
            <a:prstDash val="solid"/>
            <a:headEnd type="none" len="sm" w="sm"/>
            <a:tailEnd type="arrow" len="sm" w="med"/>
          </a:ln>
        </p:spPr>
      </p:sp>
      <p:sp>
        <p:nvSpPr>
          <p:cNvPr name="TextBox 42" id="42"/>
          <p:cNvSpPr txBox="true"/>
          <p:nvPr/>
        </p:nvSpPr>
        <p:spPr>
          <a:xfrm rot="0">
            <a:off x="7856996" y="3178968"/>
            <a:ext cx="2722250" cy="4572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FEATURE EXTRACTION / ENCODAGE</a:t>
            </a:r>
          </a:p>
        </p:txBody>
      </p:sp>
      <p:grpSp>
        <p:nvGrpSpPr>
          <p:cNvPr name="Group 43" id="43"/>
          <p:cNvGrpSpPr/>
          <p:nvPr/>
        </p:nvGrpSpPr>
        <p:grpSpPr>
          <a:xfrm rot="-5400000">
            <a:off x="6622416" y="5050510"/>
            <a:ext cx="5273853" cy="2526558"/>
            <a:chOff x="0" y="0"/>
            <a:chExt cx="235309" cy="112730"/>
          </a:xfrm>
        </p:grpSpPr>
        <p:sp>
          <p:nvSpPr>
            <p:cNvPr name="Freeform 44" id="44"/>
            <p:cNvSpPr/>
            <p:nvPr/>
          </p:nvSpPr>
          <p:spPr>
            <a:xfrm flipH="false" flipV="false" rot="0">
              <a:off x="0" y="0"/>
              <a:ext cx="235309" cy="112730"/>
            </a:xfrm>
            <a:custGeom>
              <a:avLst/>
              <a:gdLst/>
              <a:ahLst/>
              <a:cxnLst/>
              <a:rect r="r" b="b" t="t" l="l"/>
              <a:pathLst>
                <a:path h="112730" w="235309">
                  <a:moveTo>
                    <a:pt x="56365" y="0"/>
                  </a:moveTo>
                  <a:lnTo>
                    <a:pt x="178944" y="0"/>
                  </a:lnTo>
                  <a:cubicBezTo>
                    <a:pt x="210073" y="0"/>
                    <a:pt x="235309" y="25235"/>
                    <a:pt x="235309" y="56365"/>
                  </a:cubicBezTo>
                  <a:lnTo>
                    <a:pt x="235309" y="56365"/>
                  </a:lnTo>
                  <a:cubicBezTo>
                    <a:pt x="235309" y="87495"/>
                    <a:pt x="210073" y="112730"/>
                    <a:pt x="178944" y="112730"/>
                  </a:cubicBezTo>
                  <a:lnTo>
                    <a:pt x="56365" y="112730"/>
                  </a:lnTo>
                  <a:cubicBezTo>
                    <a:pt x="25235" y="112730"/>
                    <a:pt x="0" y="87495"/>
                    <a:pt x="0" y="56365"/>
                  </a:cubicBezTo>
                  <a:lnTo>
                    <a:pt x="0" y="56365"/>
                  </a:lnTo>
                  <a:cubicBezTo>
                    <a:pt x="0" y="25235"/>
                    <a:pt x="25235" y="0"/>
                    <a:pt x="56365" y="0"/>
                  </a:cubicBezTo>
                  <a:close/>
                </a:path>
              </a:pathLst>
            </a:custGeom>
            <a:solidFill>
              <a:srgbClr val="10AEB2"/>
            </a:solidFill>
            <a:ln cap="rnd">
              <a:noFill/>
              <a:prstDash val="solid"/>
              <a:round/>
            </a:ln>
          </p:spPr>
        </p:sp>
        <p:sp>
          <p:nvSpPr>
            <p:cNvPr name="TextBox 45" id="45"/>
            <p:cNvSpPr txBox="true"/>
            <p:nvPr/>
          </p:nvSpPr>
          <p:spPr>
            <a:xfrm>
              <a:off x="0" y="-38100"/>
              <a:ext cx="235309" cy="15083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6" id="46"/>
          <p:cNvSpPr txBox="true"/>
          <p:nvPr/>
        </p:nvSpPr>
        <p:spPr>
          <a:xfrm rot="0">
            <a:off x="8037285" y="5366872"/>
            <a:ext cx="2386965" cy="18573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CNN TRANSF</a:t>
            </a:r>
            <a:r>
              <a:rPr lang="en-US" b="true" sz="2499">
                <a:solidFill>
                  <a:srgbClr val="ECF284"/>
                </a:solidFill>
                <a:latin typeface="Garet Bold"/>
                <a:ea typeface="Garet Bold"/>
                <a:cs typeface="Garet Bold"/>
                <a:sym typeface="Garet Bold"/>
              </a:rPr>
              <a:t>ER LEARNING (VGG16, RN50)</a:t>
            </a:r>
          </a:p>
        </p:txBody>
      </p:sp>
      <p:sp>
        <p:nvSpPr>
          <p:cNvPr name="AutoShape 47" id="47"/>
          <p:cNvSpPr/>
          <p:nvPr/>
        </p:nvSpPr>
        <p:spPr>
          <a:xfrm flipV="true">
            <a:off x="10522622" y="6366791"/>
            <a:ext cx="304274" cy="2838"/>
          </a:xfrm>
          <a:prstGeom prst="line">
            <a:avLst/>
          </a:prstGeom>
          <a:ln cap="flat" w="38100">
            <a:solidFill>
              <a:srgbClr val="000000"/>
            </a:solidFill>
            <a:prstDash val="solid"/>
            <a:headEnd type="none" len="sm" w="sm"/>
            <a:tailEnd type="arrow" len="sm" w="med"/>
          </a:ln>
        </p:spPr>
      </p:sp>
      <p:sp>
        <p:nvSpPr>
          <p:cNvPr name="AutoShape 48" id="48"/>
          <p:cNvSpPr/>
          <p:nvPr/>
        </p:nvSpPr>
        <p:spPr>
          <a:xfrm flipV="true">
            <a:off x="7611990" y="6366791"/>
            <a:ext cx="384074" cy="283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13743854" y="3436538"/>
            <a:ext cx="7906424" cy="7906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1934097" y="2015845"/>
            <a:ext cx="5208967" cy="6255310"/>
          </a:xfrm>
          <a:custGeom>
            <a:avLst/>
            <a:gdLst/>
            <a:ahLst/>
            <a:cxnLst/>
            <a:rect r="r" b="b" t="t" l="l"/>
            <a:pathLst>
              <a:path h="6255310" w="5208967">
                <a:moveTo>
                  <a:pt x="0" y="0"/>
                </a:moveTo>
                <a:lnTo>
                  <a:pt x="5208967" y="0"/>
                </a:lnTo>
                <a:lnTo>
                  <a:pt x="5208967" y="6255310"/>
                </a:lnTo>
                <a:lnTo>
                  <a:pt x="0" y="625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62279" y="-772911"/>
            <a:ext cx="7906424" cy="7906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4936" y="2266224"/>
            <a:ext cx="11337551" cy="5269421"/>
            <a:chOff x="0" y="0"/>
            <a:chExt cx="2622560" cy="1218903"/>
          </a:xfrm>
        </p:grpSpPr>
        <p:sp>
          <p:nvSpPr>
            <p:cNvPr name="Freeform 10" id="10"/>
            <p:cNvSpPr/>
            <p:nvPr/>
          </p:nvSpPr>
          <p:spPr>
            <a:xfrm flipH="false" flipV="false" rot="0">
              <a:off x="3373" y="0"/>
              <a:ext cx="2615814" cy="1218903"/>
            </a:xfrm>
            <a:custGeom>
              <a:avLst/>
              <a:gdLst/>
              <a:ahLst/>
              <a:cxnLst/>
              <a:rect r="r" b="b" t="t" l="l"/>
              <a:pathLst>
                <a:path h="1218903" w="2615814">
                  <a:moveTo>
                    <a:pt x="227141" y="1218903"/>
                  </a:moveTo>
                  <a:lnTo>
                    <a:pt x="2388672" y="1218903"/>
                  </a:lnTo>
                  <a:cubicBezTo>
                    <a:pt x="2404434" y="1218903"/>
                    <a:pt x="2417886" y="1207508"/>
                    <a:pt x="2420478" y="1191960"/>
                  </a:cubicBezTo>
                  <a:lnTo>
                    <a:pt x="2614695" y="26942"/>
                  </a:lnTo>
                  <a:cubicBezTo>
                    <a:pt x="2615814" y="20233"/>
                    <a:pt x="2613923" y="13372"/>
                    <a:pt x="2609527" y="8182"/>
                  </a:cubicBezTo>
                  <a:cubicBezTo>
                    <a:pt x="2605131" y="2993"/>
                    <a:pt x="2598674" y="0"/>
                    <a:pt x="2591872" y="0"/>
                  </a:cubicBezTo>
                  <a:lnTo>
                    <a:pt x="23941" y="0"/>
                  </a:lnTo>
                  <a:cubicBezTo>
                    <a:pt x="17140" y="0"/>
                    <a:pt x="10683" y="2993"/>
                    <a:pt x="6286" y="8182"/>
                  </a:cubicBezTo>
                  <a:cubicBezTo>
                    <a:pt x="1890" y="13372"/>
                    <a:pt x="0" y="20233"/>
                    <a:pt x="1119" y="26942"/>
                  </a:cubicBezTo>
                  <a:lnTo>
                    <a:pt x="195335" y="1191960"/>
                  </a:lnTo>
                  <a:cubicBezTo>
                    <a:pt x="197927" y="1207508"/>
                    <a:pt x="211379" y="1218903"/>
                    <a:pt x="227141" y="1218903"/>
                  </a:cubicBezTo>
                  <a:close/>
                </a:path>
              </a:pathLst>
            </a:custGeom>
            <a:solidFill>
              <a:srgbClr val="E1EBED"/>
            </a:solidFill>
          </p:spPr>
        </p:sp>
        <p:sp>
          <p:nvSpPr>
            <p:cNvPr name="TextBox 11" id="11"/>
            <p:cNvSpPr txBox="true"/>
            <p:nvPr/>
          </p:nvSpPr>
          <p:spPr>
            <a:xfrm>
              <a:off x="127000" y="-38100"/>
              <a:ext cx="2368560" cy="125700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346138" y="73105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1934097" y="1159799"/>
            <a:ext cx="766015" cy="766015"/>
          </a:xfrm>
          <a:custGeom>
            <a:avLst/>
            <a:gdLst/>
            <a:ahLst/>
            <a:cxnLst/>
            <a:rect r="r" b="b" t="t" l="l"/>
            <a:pathLst>
              <a:path h="766015" w="766015">
                <a:moveTo>
                  <a:pt x="0" y="0"/>
                </a:moveTo>
                <a:lnTo>
                  <a:pt x="766015" y="0"/>
                </a:lnTo>
                <a:lnTo>
                  <a:pt x="766015" y="766016"/>
                </a:lnTo>
                <a:lnTo>
                  <a:pt x="0" y="766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5" id="15"/>
          <p:cNvSpPr txBox="true"/>
          <p:nvPr/>
        </p:nvSpPr>
        <p:spPr>
          <a:xfrm rot="0">
            <a:off x="2043073" y="4249104"/>
            <a:ext cx="9541277" cy="1503685"/>
          </a:xfrm>
          <a:prstGeom prst="rect">
            <a:avLst/>
          </a:prstGeom>
        </p:spPr>
        <p:txBody>
          <a:bodyPr anchor="t" rtlCol="false" tIns="0" lIns="0" bIns="0" rIns="0">
            <a:spAutoFit/>
          </a:bodyPr>
          <a:lstStyle/>
          <a:p>
            <a:pPr algn="ctr">
              <a:lnSpc>
                <a:spcPts val="11200"/>
              </a:lnSpc>
            </a:pPr>
            <a:r>
              <a:rPr lang="en-US" sz="11200">
                <a:solidFill>
                  <a:srgbClr val="FF7F50"/>
                </a:solidFill>
                <a:latin typeface="Archivo Black"/>
                <a:ea typeface="Archivo Black"/>
                <a:cs typeface="Archivo Black"/>
                <a:sym typeface="Archivo Black"/>
              </a:rPr>
              <a:t>RÉSULTATS</a:t>
            </a:r>
          </a:p>
        </p:txBody>
      </p:sp>
      <p:sp>
        <p:nvSpPr>
          <p:cNvPr name="Freeform 16" id="16"/>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TEXTE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695600" y="2656020"/>
            <a:ext cx="8110612" cy="5941023"/>
          </a:xfrm>
          <a:custGeom>
            <a:avLst/>
            <a:gdLst/>
            <a:ahLst/>
            <a:cxnLst/>
            <a:rect r="r" b="b" t="t" l="l"/>
            <a:pathLst>
              <a:path h="5941023" w="8110612">
                <a:moveTo>
                  <a:pt x="0" y="0"/>
                </a:moveTo>
                <a:lnTo>
                  <a:pt x="8110612" y="0"/>
                </a:lnTo>
                <a:lnTo>
                  <a:pt x="8110612" y="5941023"/>
                </a:lnTo>
                <a:lnTo>
                  <a:pt x="0" y="5941023"/>
                </a:lnTo>
                <a:lnTo>
                  <a:pt x="0" y="0"/>
                </a:lnTo>
                <a:close/>
              </a:path>
            </a:pathLst>
          </a:custGeom>
          <a:blipFill>
            <a:blip r:embed="rId9"/>
            <a:stretch>
              <a:fillRect l="0" t="0" r="0" b="0"/>
            </a:stretch>
          </a:blipFill>
        </p:spPr>
      </p:sp>
      <p:sp>
        <p:nvSpPr>
          <p:cNvPr name="Freeform 22" id="22"/>
          <p:cNvSpPr/>
          <p:nvPr/>
        </p:nvSpPr>
        <p:spPr>
          <a:xfrm flipH="false" flipV="false" rot="0">
            <a:off x="10054835" y="2656020"/>
            <a:ext cx="6713919" cy="2702353"/>
          </a:xfrm>
          <a:custGeom>
            <a:avLst/>
            <a:gdLst/>
            <a:ahLst/>
            <a:cxnLst/>
            <a:rect r="r" b="b" t="t" l="l"/>
            <a:pathLst>
              <a:path h="2702353" w="6713919">
                <a:moveTo>
                  <a:pt x="0" y="0"/>
                </a:moveTo>
                <a:lnTo>
                  <a:pt x="6713920" y="0"/>
                </a:lnTo>
                <a:lnTo>
                  <a:pt x="6713920" y="2702353"/>
                </a:lnTo>
                <a:lnTo>
                  <a:pt x="0" y="2702353"/>
                </a:lnTo>
                <a:lnTo>
                  <a:pt x="0" y="0"/>
                </a:lnTo>
                <a:close/>
              </a:path>
            </a:pathLst>
          </a:custGeom>
          <a:blipFill>
            <a:blip r:embed="rId10"/>
            <a:stretch>
              <a:fillRect l="0" t="0" r="0" b="0"/>
            </a:stretch>
          </a:blipFill>
        </p:spPr>
      </p:sp>
      <p:sp>
        <p:nvSpPr>
          <p:cNvPr name="TextBox 23" id="23"/>
          <p:cNvSpPr txBox="true"/>
          <p:nvPr/>
        </p:nvSpPr>
        <p:spPr>
          <a:xfrm rot="0">
            <a:off x="10054835" y="6037244"/>
            <a:ext cx="6713919" cy="742950"/>
          </a:xfrm>
          <a:prstGeom prst="rect">
            <a:avLst/>
          </a:prstGeom>
        </p:spPr>
        <p:txBody>
          <a:bodyPr anchor="t" rtlCol="false" tIns="0" lIns="0" bIns="0" rIns="0">
            <a:spAutoFit/>
          </a:bodyPr>
          <a:lstStyle/>
          <a:p>
            <a:pPr algn="ctr">
              <a:lnSpc>
                <a:spcPts val="2999"/>
              </a:lnSpc>
            </a:pPr>
            <a:r>
              <a:rPr lang="en-US" sz="2499">
                <a:solidFill>
                  <a:srgbClr val="26262F"/>
                </a:solidFill>
                <a:latin typeface="Garet"/>
                <a:ea typeface="Garet"/>
                <a:cs typeface="Garet"/>
                <a:sym typeface="Garet"/>
              </a:rPr>
              <a:t>Score ARI très satisfaisant (51,87%) :</a:t>
            </a:r>
          </a:p>
          <a:p>
            <a:pPr algn="ctr">
              <a:lnSpc>
                <a:spcPts val="2999"/>
              </a:lnSpc>
            </a:pPr>
            <a:r>
              <a:rPr lang="en-US" sz="2499">
                <a:solidFill>
                  <a:srgbClr val="26262F"/>
                </a:solidFill>
                <a:latin typeface="Garet"/>
                <a:ea typeface="Garet"/>
                <a:cs typeface="Garet"/>
                <a:sym typeface="Garet"/>
              </a:rPr>
              <a:t>USE + UMAP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IMAGES</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713270" y="2480466"/>
            <a:ext cx="7264010" cy="3949805"/>
          </a:xfrm>
          <a:custGeom>
            <a:avLst/>
            <a:gdLst/>
            <a:ahLst/>
            <a:cxnLst/>
            <a:rect r="r" b="b" t="t" l="l"/>
            <a:pathLst>
              <a:path h="3949805" w="7264010">
                <a:moveTo>
                  <a:pt x="0" y="0"/>
                </a:moveTo>
                <a:lnTo>
                  <a:pt x="7264010" y="0"/>
                </a:lnTo>
                <a:lnTo>
                  <a:pt x="7264010" y="3949806"/>
                </a:lnTo>
                <a:lnTo>
                  <a:pt x="0" y="3949806"/>
                </a:lnTo>
                <a:lnTo>
                  <a:pt x="0" y="0"/>
                </a:lnTo>
                <a:close/>
              </a:path>
            </a:pathLst>
          </a:custGeom>
          <a:blipFill>
            <a:blip r:embed="rId9"/>
            <a:stretch>
              <a:fillRect l="0" t="0" r="0" b="0"/>
            </a:stretch>
          </a:blipFill>
        </p:spPr>
      </p:sp>
      <p:sp>
        <p:nvSpPr>
          <p:cNvPr name="Freeform 22" id="22"/>
          <p:cNvSpPr/>
          <p:nvPr/>
        </p:nvSpPr>
        <p:spPr>
          <a:xfrm flipH="false" flipV="false" rot="0">
            <a:off x="9359347" y="2480466"/>
            <a:ext cx="7118444" cy="3959635"/>
          </a:xfrm>
          <a:custGeom>
            <a:avLst/>
            <a:gdLst/>
            <a:ahLst/>
            <a:cxnLst/>
            <a:rect r="r" b="b" t="t" l="l"/>
            <a:pathLst>
              <a:path h="3959635" w="7118444">
                <a:moveTo>
                  <a:pt x="0" y="0"/>
                </a:moveTo>
                <a:lnTo>
                  <a:pt x="7118444" y="0"/>
                </a:lnTo>
                <a:lnTo>
                  <a:pt x="7118444" y="3959635"/>
                </a:lnTo>
                <a:lnTo>
                  <a:pt x="0" y="3959635"/>
                </a:lnTo>
                <a:lnTo>
                  <a:pt x="0" y="0"/>
                </a:lnTo>
                <a:close/>
              </a:path>
            </a:pathLst>
          </a:custGeom>
          <a:blipFill>
            <a:blip r:embed="rId10"/>
            <a:stretch>
              <a:fillRect l="0" t="0" r="0" b="0"/>
            </a:stretch>
          </a:blipFill>
        </p:spPr>
      </p:sp>
      <p:sp>
        <p:nvSpPr>
          <p:cNvPr name="Freeform 23" id="23"/>
          <p:cNvSpPr/>
          <p:nvPr/>
        </p:nvSpPr>
        <p:spPr>
          <a:xfrm flipH="false" flipV="false" rot="0">
            <a:off x="1713270" y="6628568"/>
            <a:ext cx="7264010" cy="1461882"/>
          </a:xfrm>
          <a:custGeom>
            <a:avLst/>
            <a:gdLst/>
            <a:ahLst/>
            <a:cxnLst/>
            <a:rect r="r" b="b" t="t" l="l"/>
            <a:pathLst>
              <a:path h="1461882" w="7264010">
                <a:moveTo>
                  <a:pt x="0" y="0"/>
                </a:moveTo>
                <a:lnTo>
                  <a:pt x="7264010" y="0"/>
                </a:lnTo>
                <a:lnTo>
                  <a:pt x="7264010" y="1461882"/>
                </a:lnTo>
                <a:lnTo>
                  <a:pt x="0" y="1461882"/>
                </a:lnTo>
                <a:lnTo>
                  <a:pt x="0" y="0"/>
                </a:lnTo>
                <a:close/>
              </a:path>
            </a:pathLst>
          </a:custGeom>
          <a:blipFill>
            <a:blip r:embed="rId11"/>
            <a:stretch>
              <a:fillRect l="0" t="0" r="0" b="0"/>
            </a:stretch>
          </a:blipFill>
        </p:spPr>
      </p:sp>
      <p:sp>
        <p:nvSpPr>
          <p:cNvPr name="Freeform 24" id="24"/>
          <p:cNvSpPr/>
          <p:nvPr/>
        </p:nvSpPr>
        <p:spPr>
          <a:xfrm flipH="false" flipV="false" rot="0">
            <a:off x="9359347" y="6628568"/>
            <a:ext cx="7100774" cy="1429031"/>
          </a:xfrm>
          <a:custGeom>
            <a:avLst/>
            <a:gdLst/>
            <a:ahLst/>
            <a:cxnLst/>
            <a:rect r="r" b="b" t="t" l="l"/>
            <a:pathLst>
              <a:path h="1429031" w="7100774">
                <a:moveTo>
                  <a:pt x="0" y="0"/>
                </a:moveTo>
                <a:lnTo>
                  <a:pt x="7100773" y="0"/>
                </a:lnTo>
                <a:lnTo>
                  <a:pt x="7100773" y="1429031"/>
                </a:lnTo>
                <a:lnTo>
                  <a:pt x="0" y="1429031"/>
                </a:lnTo>
                <a:lnTo>
                  <a:pt x="0" y="0"/>
                </a:lnTo>
                <a:close/>
              </a:path>
            </a:pathLst>
          </a:custGeom>
          <a:blipFill>
            <a:blip r:embed="rId12"/>
            <a:stretch>
              <a:fillRect l="0" t="0" r="0" b="0"/>
            </a:stretch>
          </a:blipFill>
        </p:spPr>
      </p:sp>
      <p:sp>
        <p:nvSpPr>
          <p:cNvPr name="TextBox 25" id="25"/>
          <p:cNvSpPr txBox="true"/>
          <p:nvPr/>
        </p:nvSpPr>
        <p:spPr>
          <a:xfrm rot="0">
            <a:off x="5787040" y="8143875"/>
            <a:ext cx="6713919" cy="1114425"/>
          </a:xfrm>
          <a:prstGeom prst="rect">
            <a:avLst/>
          </a:prstGeom>
        </p:spPr>
        <p:txBody>
          <a:bodyPr anchor="t" rtlCol="false" tIns="0" lIns="0" bIns="0" rIns="0">
            <a:spAutoFit/>
          </a:bodyPr>
          <a:lstStyle/>
          <a:p>
            <a:pPr algn="ctr">
              <a:lnSpc>
                <a:spcPts val="2999"/>
              </a:lnSpc>
            </a:pPr>
            <a:r>
              <a:rPr lang="en-US" sz="2499">
                <a:solidFill>
                  <a:srgbClr val="26262F"/>
                </a:solidFill>
                <a:latin typeface="Garet"/>
                <a:ea typeface="Garet"/>
                <a:cs typeface="Garet"/>
                <a:sym typeface="Garet"/>
              </a:rPr>
              <a:t>Scores ARI très satisfaisants : </a:t>
            </a:r>
          </a:p>
          <a:p>
            <a:pPr algn="ctr">
              <a:lnSpc>
                <a:spcPts val="2999"/>
              </a:lnSpc>
            </a:pPr>
            <a:r>
              <a:rPr lang="en-US" sz="2499">
                <a:solidFill>
                  <a:srgbClr val="26262F"/>
                </a:solidFill>
                <a:latin typeface="Garet"/>
                <a:ea typeface="Garet"/>
                <a:cs typeface="Garet"/>
                <a:sym typeface="Garet"/>
              </a:rPr>
              <a:t>1) ResNet50 + UMAP</a:t>
            </a:r>
          </a:p>
          <a:p>
            <a:pPr algn="ctr">
              <a:lnSpc>
                <a:spcPts val="2999"/>
              </a:lnSpc>
            </a:pPr>
            <a:r>
              <a:rPr lang="en-US" sz="2499">
                <a:solidFill>
                  <a:srgbClr val="26262F"/>
                </a:solidFill>
                <a:latin typeface="Garet"/>
                <a:ea typeface="Garet"/>
                <a:cs typeface="Garet"/>
                <a:sym typeface="Garet"/>
              </a:rPr>
              <a:t>2)VGG16 + tSNE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CLASSIFICATION IMAGES</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2088920" y="2713332"/>
            <a:ext cx="7415730" cy="3930337"/>
          </a:xfrm>
          <a:custGeom>
            <a:avLst/>
            <a:gdLst/>
            <a:ahLst/>
            <a:cxnLst/>
            <a:rect r="r" b="b" t="t" l="l"/>
            <a:pathLst>
              <a:path h="3930337" w="7415730">
                <a:moveTo>
                  <a:pt x="0" y="0"/>
                </a:moveTo>
                <a:lnTo>
                  <a:pt x="7415730" y="0"/>
                </a:lnTo>
                <a:lnTo>
                  <a:pt x="7415730" y="3930337"/>
                </a:lnTo>
                <a:lnTo>
                  <a:pt x="0" y="3930337"/>
                </a:lnTo>
                <a:lnTo>
                  <a:pt x="0" y="0"/>
                </a:lnTo>
                <a:close/>
              </a:path>
            </a:pathLst>
          </a:custGeom>
          <a:blipFill>
            <a:blip r:embed="rId9"/>
            <a:stretch>
              <a:fillRect l="0" t="0" r="0" b="0"/>
            </a:stretch>
          </a:blipFill>
        </p:spPr>
      </p:sp>
      <p:sp>
        <p:nvSpPr>
          <p:cNvPr name="Freeform 22" id="22"/>
          <p:cNvSpPr/>
          <p:nvPr/>
        </p:nvSpPr>
        <p:spPr>
          <a:xfrm flipH="false" flipV="false" rot="0">
            <a:off x="9713580" y="2713332"/>
            <a:ext cx="7190825" cy="6139167"/>
          </a:xfrm>
          <a:custGeom>
            <a:avLst/>
            <a:gdLst/>
            <a:ahLst/>
            <a:cxnLst/>
            <a:rect r="r" b="b" t="t" l="l"/>
            <a:pathLst>
              <a:path h="6139167" w="7190825">
                <a:moveTo>
                  <a:pt x="0" y="0"/>
                </a:moveTo>
                <a:lnTo>
                  <a:pt x="7190825" y="0"/>
                </a:lnTo>
                <a:lnTo>
                  <a:pt x="7190825" y="6139167"/>
                </a:lnTo>
                <a:lnTo>
                  <a:pt x="0" y="6139167"/>
                </a:lnTo>
                <a:lnTo>
                  <a:pt x="0" y="0"/>
                </a:lnTo>
                <a:close/>
              </a:path>
            </a:pathLst>
          </a:custGeom>
          <a:blipFill>
            <a:blip r:embed="rId10"/>
            <a:stretch>
              <a:fillRect l="0" t="0" r="0" b="0"/>
            </a:stretch>
          </a:blipFill>
        </p:spPr>
      </p:sp>
      <p:grpSp>
        <p:nvGrpSpPr>
          <p:cNvPr name="Group 23" id="23"/>
          <p:cNvGrpSpPr/>
          <p:nvPr/>
        </p:nvGrpSpPr>
        <p:grpSpPr>
          <a:xfrm rot="0">
            <a:off x="8214114" y="2807823"/>
            <a:ext cx="1067144" cy="3250608"/>
            <a:chOff x="0" y="0"/>
            <a:chExt cx="281059" cy="856127"/>
          </a:xfrm>
        </p:grpSpPr>
        <p:sp>
          <p:nvSpPr>
            <p:cNvPr name="Freeform 24" id="24"/>
            <p:cNvSpPr/>
            <p:nvPr/>
          </p:nvSpPr>
          <p:spPr>
            <a:xfrm flipH="false" flipV="false" rot="0">
              <a:off x="0" y="0"/>
              <a:ext cx="281059" cy="856127"/>
            </a:xfrm>
            <a:custGeom>
              <a:avLst/>
              <a:gdLst/>
              <a:ahLst/>
              <a:cxnLst/>
              <a:rect r="r" b="b" t="t" l="l"/>
              <a:pathLst>
                <a:path h="856127" w="281059">
                  <a:moveTo>
                    <a:pt x="0" y="0"/>
                  </a:moveTo>
                  <a:lnTo>
                    <a:pt x="281059" y="0"/>
                  </a:lnTo>
                  <a:lnTo>
                    <a:pt x="281059" y="856127"/>
                  </a:lnTo>
                  <a:lnTo>
                    <a:pt x="0" y="856127"/>
                  </a:lnTo>
                  <a:close/>
                </a:path>
              </a:pathLst>
            </a:custGeom>
            <a:solidFill>
              <a:srgbClr val="000000">
                <a:alpha val="0"/>
              </a:srgbClr>
            </a:solidFill>
            <a:ln w="38100" cap="sq">
              <a:solidFill>
                <a:srgbClr val="FF3131"/>
              </a:solidFill>
              <a:prstDash val="solid"/>
              <a:miter/>
            </a:ln>
          </p:spPr>
        </p:sp>
        <p:sp>
          <p:nvSpPr>
            <p:cNvPr name="TextBox 25" id="25"/>
            <p:cNvSpPr txBox="true"/>
            <p:nvPr/>
          </p:nvSpPr>
          <p:spPr>
            <a:xfrm>
              <a:off x="0" y="-38100"/>
              <a:ext cx="281059" cy="894227"/>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088920" y="6872269"/>
            <a:ext cx="6713919" cy="1857375"/>
          </a:xfrm>
          <a:prstGeom prst="rect">
            <a:avLst/>
          </a:prstGeom>
        </p:spPr>
        <p:txBody>
          <a:bodyPr anchor="t" rtlCol="false" tIns="0" lIns="0" bIns="0" rIns="0">
            <a:spAutoFit/>
          </a:bodyPr>
          <a:lstStyle/>
          <a:p>
            <a:pPr algn="l" marL="539749" indent="-269875" lvl="1">
              <a:lnSpc>
                <a:spcPts val="2999"/>
              </a:lnSpc>
              <a:buFont typeface="Arial"/>
              <a:buChar char="•"/>
            </a:pPr>
            <a:r>
              <a:rPr lang="en-US" sz="2499">
                <a:solidFill>
                  <a:srgbClr val="26262F"/>
                </a:solidFill>
                <a:latin typeface="Garet"/>
                <a:ea typeface="Garet"/>
                <a:cs typeface="Garet"/>
                <a:sym typeface="Garet"/>
              </a:rPr>
              <a:t>Modèle d’extraction favori : ResNet50</a:t>
            </a:r>
          </a:p>
          <a:p>
            <a:pPr algn="l">
              <a:lnSpc>
                <a:spcPts val="2999"/>
              </a:lnSpc>
            </a:pPr>
          </a:p>
          <a:p>
            <a:pPr algn="l" marL="539749" indent="-269875" lvl="1">
              <a:lnSpc>
                <a:spcPts val="2999"/>
              </a:lnSpc>
              <a:buFont typeface="Arial"/>
              <a:buChar char="•"/>
            </a:pPr>
            <a:r>
              <a:rPr lang="en-US" sz="2499">
                <a:solidFill>
                  <a:srgbClr val="26262F"/>
                </a:solidFill>
                <a:latin typeface="Garet"/>
                <a:ea typeface="Garet"/>
                <a:cs typeface="Garet"/>
                <a:sym typeface="Garet"/>
              </a:rPr>
              <a:t>Modèle de classification favori : SVM</a:t>
            </a:r>
          </a:p>
          <a:p>
            <a:pPr algn="l">
              <a:lnSpc>
                <a:spcPts val="2999"/>
              </a:lnSpc>
            </a:pPr>
          </a:p>
          <a:p>
            <a:pPr algn="l" marL="539749" indent="-269875" lvl="1">
              <a:lnSpc>
                <a:spcPts val="2999"/>
              </a:lnSpc>
              <a:buFont typeface="Arial"/>
              <a:buChar char="•"/>
            </a:pPr>
            <a:r>
              <a:rPr lang="en-US" sz="2499">
                <a:solidFill>
                  <a:srgbClr val="26262F"/>
                </a:solidFill>
                <a:latin typeface="Garet"/>
                <a:ea typeface="Garet"/>
                <a:cs typeface="Garet"/>
                <a:sym typeface="Garet"/>
              </a:rPr>
              <a:t>Précision : 86,1%</a:t>
            </a:r>
          </a:p>
        </p:txBody>
      </p:sp>
      <p:sp>
        <p:nvSpPr>
          <p:cNvPr name="TextBox 27" id="27"/>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Résultats des modèles entrainés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13827"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84971"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67752"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42293" y="1028700"/>
            <a:ext cx="16230600" cy="8229600"/>
            <a:chOff x="0" y="0"/>
            <a:chExt cx="724177" cy="367188"/>
          </a:xfrm>
        </p:grpSpPr>
        <p:sp>
          <p:nvSpPr>
            <p:cNvPr name="Freeform 12" id="12"/>
            <p:cNvSpPr/>
            <p:nvPr/>
          </p:nvSpPr>
          <p:spPr>
            <a:xfrm flipH="false" flipV="false" rot="0">
              <a:off x="0" y="0"/>
              <a:ext cx="724177" cy="367188"/>
            </a:xfrm>
            <a:custGeom>
              <a:avLst/>
              <a:gdLst/>
              <a:ahLst/>
              <a:cxnLst/>
              <a:rect r="r" b="b" t="t" l="l"/>
              <a:pathLst>
                <a:path h="367188" w="724177">
                  <a:moveTo>
                    <a:pt x="47700" y="0"/>
                  </a:moveTo>
                  <a:lnTo>
                    <a:pt x="676478" y="0"/>
                  </a:lnTo>
                  <a:cubicBezTo>
                    <a:pt x="689128" y="0"/>
                    <a:pt x="701261" y="5025"/>
                    <a:pt x="710206" y="13971"/>
                  </a:cubicBezTo>
                  <a:cubicBezTo>
                    <a:pt x="719152" y="22916"/>
                    <a:pt x="724177" y="35049"/>
                    <a:pt x="724177" y="47700"/>
                  </a:cubicBezTo>
                  <a:lnTo>
                    <a:pt x="724177" y="319489"/>
                  </a:lnTo>
                  <a:cubicBezTo>
                    <a:pt x="724177" y="332140"/>
                    <a:pt x="719152" y="344272"/>
                    <a:pt x="710206" y="353218"/>
                  </a:cubicBezTo>
                  <a:cubicBezTo>
                    <a:pt x="701261" y="362163"/>
                    <a:pt x="689128" y="367188"/>
                    <a:pt x="676478" y="367188"/>
                  </a:cubicBezTo>
                  <a:lnTo>
                    <a:pt x="47700" y="367188"/>
                  </a:lnTo>
                  <a:cubicBezTo>
                    <a:pt x="35049" y="367188"/>
                    <a:pt x="22916" y="362163"/>
                    <a:pt x="13971" y="353218"/>
                  </a:cubicBezTo>
                  <a:cubicBezTo>
                    <a:pt x="5025" y="344272"/>
                    <a:pt x="0" y="332140"/>
                    <a:pt x="0" y="31948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0528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709193" y="679896"/>
            <a:ext cx="1285474" cy="1266878"/>
          </a:xfrm>
          <a:custGeom>
            <a:avLst/>
            <a:gdLst/>
            <a:ahLst/>
            <a:cxnLst/>
            <a:rect r="r" b="b" t="t" l="l"/>
            <a:pathLst>
              <a:path h="1266878" w="1285474">
                <a:moveTo>
                  <a:pt x="0" y="0"/>
                </a:moveTo>
                <a:lnTo>
                  <a:pt x="1285474" y="0"/>
                </a:lnTo>
                <a:lnTo>
                  <a:pt x="1285474"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5" id="15"/>
          <p:cNvSpPr/>
          <p:nvPr/>
        </p:nvSpPr>
        <p:spPr>
          <a:xfrm flipH="false" flipV="false" rot="-9344322">
            <a:off x="16216555" y="48662"/>
            <a:ext cx="2935145" cy="960593"/>
          </a:xfrm>
          <a:custGeom>
            <a:avLst/>
            <a:gdLst/>
            <a:ahLst/>
            <a:cxnLst/>
            <a:rect r="r" b="b" t="t" l="l"/>
            <a:pathLst>
              <a:path h="960593" w="2935145">
                <a:moveTo>
                  <a:pt x="0" y="0"/>
                </a:moveTo>
                <a:lnTo>
                  <a:pt x="2935145" y="0"/>
                </a:lnTo>
                <a:lnTo>
                  <a:pt x="2935145"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6" id="16"/>
          <p:cNvGrpSpPr/>
          <p:nvPr/>
        </p:nvGrpSpPr>
        <p:grpSpPr>
          <a:xfrm rot="0">
            <a:off x="14789349" y="805789"/>
            <a:ext cx="764070" cy="7640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182348" y="9101244"/>
            <a:ext cx="18676227" cy="2852369"/>
          </a:xfrm>
          <a:custGeom>
            <a:avLst/>
            <a:gdLst/>
            <a:ahLst/>
            <a:cxnLst/>
            <a:rect r="r" b="b" t="t" l="l"/>
            <a:pathLst>
              <a:path h="2852369" w="18676227">
                <a:moveTo>
                  <a:pt x="0" y="0"/>
                </a:moveTo>
                <a:lnTo>
                  <a:pt x="18676226" y="0"/>
                </a:lnTo>
                <a:lnTo>
                  <a:pt x="18676226"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5400000">
            <a:off x="10463914" y="2172431"/>
            <a:ext cx="5285973" cy="7557244"/>
            <a:chOff x="0" y="0"/>
            <a:chExt cx="235850" cy="337189"/>
          </a:xfrm>
        </p:grpSpPr>
        <p:sp>
          <p:nvSpPr>
            <p:cNvPr name="Freeform 21" id="21"/>
            <p:cNvSpPr/>
            <p:nvPr/>
          </p:nvSpPr>
          <p:spPr>
            <a:xfrm flipH="false" flipV="false" rot="0">
              <a:off x="0" y="0"/>
              <a:ext cx="235850" cy="337189"/>
            </a:xfrm>
            <a:custGeom>
              <a:avLst/>
              <a:gdLst/>
              <a:ahLst/>
              <a:cxnLst/>
              <a:rect r="r" b="b" t="t" l="l"/>
              <a:pathLst>
                <a:path h="337189" w="235850">
                  <a:moveTo>
                    <a:pt x="117925" y="0"/>
                  </a:moveTo>
                  <a:lnTo>
                    <a:pt x="117925" y="0"/>
                  </a:lnTo>
                  <a:cubicBezTo>
                    <a:pt x="183053" y="0"/>
                    <a:pt x="235850" y="52797"/>
                    <a:pt x="235850" y="117925"/>
                  </a:cubicBezTo>
                  <a:lnTo>
                    <a:pt x="235850" y="219264"/>
                  </a:lnTo>
                  <a:cubicBezTo>
                    <a:pt x="235850" y="250540"/>
                    <a:pt x="223425" y="280535"/>
                    <a:pt x="201310" y="302650"/>
                  </a:cubicBezTo>
                  <a:cubicBezTo>
                    <a:pt x="179195" y="324765"/>
                    <a:pt x="149200" y="337189"/>
                    <a:pt x="117925" y="337189"/>
                  </a:cubicBezTo>
                  <a:lnTo>
                    <a:pt x="117925" y="337189"/>
                  </a:lnTo>
                  <a:cubicBezTo>
                    <a:pt x="52797" y="337189"/>
                    <a:pt x="0" y="284393"/>
                    <a:pt x="0" y="219264"/>
                  </a:cubicBezTo>
                  <a:lnTo>
                    <a:pt x="0" y="117925"/>
                  </a:lnTo>
                  <a:cubicBezTo>
                    <a:pt x="0" y="86649"/>
                    <a:pt x="12424" y="56655"/>
                    <a:pt x="34539" y="34539"/>
                  </a:cubicBezTo>
                  <a:cubicBezTo>
                    <a:pt x="56655" y="12424"/>
                    <a:pt x="86649" y="0"/>
                    <a:pt x="117925" y="0"/>
                  </a:cubicBezTo>
                  <a:close/>
                </a:path>
              </a:pathLst>
            </a:custGeom>
            <a:solidFill>
              <a:srgbClr val="10AEB2"/>
            </a:solidFill>
            <a:ln cap="rnd">
              <a:noFill/>
              <a:prstDash val="solid"/>
              <a:round/>
            </a:ln>
          </p:spPr>
        </p:sp>
        <p:sp>
          <p:nvSpPr>
            <p:cNvPr name="TextBox 22" id="22"/>
            <p:cNvSpPr txBox="true"/>
            <p:nvPr/>
          </p:nvSpPr>
          <p:spPr>
            <a:xfrm>
              <a:off x="0" y="-38100"/>
              <a:ext cx="235850" cy="37528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5400000">
            <a:off x="2572617" y="2085168"/>
            <a:ext cx="5273853" cy="7743889"/>
            <a:chOff x="0" y="0"/>
            <a:chExt cx="235309" cy="345517"/>
          </a:xfrm>
        </p:grpSpPr>
        <p:sp>
          <p:nvSpPr>
            <p:cNvPr name="Freeform 24" id="24"/>
            <p:cNvSpPr/>
            <p:nvPr/>
          </p:nvSpPr>
          <p:spPr>
            <a:xfrm flipH="false" flipV="false" rot="0">
              <a:off x="0" y="0"/>
              <a:ext cx="235309" cy="345517"/>
            </a:xfrm>
            <a:custGeom>
              <a:avLst/>
              <a:gdLst/>
              <a:ahLst/>
              <a:cxnLst/>
              <a:rect r="r" b="b" t="t" l="l"/>
              <a:pathLst>
                <a:path h="345517" w="235309">
                  <a:moveTo>
                    <a:pt x="117654" y="0"/>
                  </a:moveTo>
                  <a:lnTo>
                    <a:pt x="117654" y="0"/>
                  </a:lnTo>
                  <a:cubicBezTo>
                    <a:pt x="148858" y="0"/>
                    <a:pt x="178784" y="12396"/>
                    <a:pt x="200849" y="34460"/>
                  </a:cubicBezTo>
                  <a:cubicBezTo>
                    <a:pt x="222913" y="56525"/>
                    <a:pt x="235309" y="86451"/>
                    <a:pt x="235309" y="117654"/>
                  </a:cubicBezTo>
                  <a:lnTo>
                    <a:pt x="235309" y="227863"/>
                  </a:lnTo>
                  <a:cubicBezTo>
                    <a:pt x="235309" y="292841"/>
                    <a:pt x="182633" y="345517"/>
                    <a:pt x="117654" y="345517"/>
                  </a:cubicBezTo>
                  <a:lnTo>
                    <a:pt x="117654" y="345517"/>
                  </a:lnTo>
                  <a:cubicBezTo>
                    <a:pt x="52676" y="345517"/>
                    <a:pt x="0" y="292841"/>
                    <a:pt x="0" y="227863"/>
                  </a:cubicBezTo>
                  <a:lnTo>
                    <a:pt x="0" y="117654"/>
                  </a:lnTo>
                  <a:cubicBezTo>
                    <a:pt x="0" y="52676"/>
                    <a:pt x="52676" y="0"/>
                    <a:pt x="117654" y="0"/>
                  </a:cubicBezTo>
                  <a:close/>
                </a:path>
              </a:pathLst>
            </a:custGeom>
            <a:solidFill>
              <a:srgbClr val="10AEB2"/>
            </a:solidFill>
            <a:ln cap="rnd">
              <a:noFill/>
              <a:prstDash val="solid"/>
              <a:round/>
            </a:ln>
          </p:spPr>
        </p:sp>
        <p:sp>
          <p:nvSpPr>
            <p:cNvPr name="TextBox 25" id="25"/>
            <p:cNvSpPr txBox="true"/>
            <p:nvPr/>
          </p:nvSpPr>
          <p:spPr>
            <a:xfrm>
              <a:off x="0" y="-38100"/>
              <a:ext cx="235309" cy="38361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26" id="26"/>
          <p:cNvSpPr/>
          <p:nvPr/>
        </p:nvSpPr>
        <p:spPr>
          <a:xfrm>
            <a:off x="9081488" y="6366791"/>
            <a:ext cx="246790" cy="0"/>
          </a:xfrm>
          <a:prstGeom prst="line">
            <a:avLst/>
          </a:prstGeom>
          <a:ln cap="flat" w="38100">
            <a:solidFill>
              <a:srgbClr val="000000"/>
            </a:solidFill>
            <a:prstDash val="solid"/>
            <a:headEnd type="none" len="sm" w="sm"/>
            <a:tailEnd type="arrow" len="sm" w="med"/>
          </a:ln>
        </p:spPr>
      </p:sp>
      <p:sp>
        <p:nvSpPr>
          <p:cNvPr name="TextBox 27" id="27"/>
          <p:cNvSpPr txBox="true"/>
          <p:nvPr/>
        </p:nvSpPr>
        <p:spPr>
          <a:xfrm rot="0">
            <a:off x="9328278" y="2902204"/>
            <a:ext cx="7557244"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MODELE CLASSIFICATION</a:t>
            </a:r>
          </a:p>
        </p:txBody>
      </p:sp>
      <p:sp>
        <p:nvSpPr>
          <p:cNvPr name="TextBox 28" id="28"/>
          <p:cNvSpPr txBox="true"/>
          <p:nvPr/>
        </p:nvSpPr>
        <p:spPr>
          <a:xfrm rot="0">
            <a:off x="9328278" y="3552914"/>
            <a:ext cx="7557244" cy="352425"/>
          </a:xfrm>
          <a:prstGeom prst="rect">
            <a:avLst/>
          </a:prstGeom>
        </p:spPr>
        <p:txBody>
          <a:bodyPr anchor="t" rtlCol="false" tIns="0" lIns="0" bIns="0" rIns="0">
            <a:spAutoFit/>
          </a:bodyPr>
          <a:lstStyle/>
          <a:p>
            <a:pPr algn="ctr">
              <a:lnSpc>
                <a:spcPts val="2879"/>
              </a:lnSpc>
            </a:pPr>
            <a:r>
              <a:rPr lang="en-US" b="true" sz="2400">
                <a:solidFill>
                  <a:srgbClr val="ECF284"/>
                </a:solidFill>
                <a:latin typeface="Garet Bold"/>
                <a:ea typeface="Garet Bold"/>
                <a:cs typeface="Garet Bold"/>
                <a:sym typeface="Garet Bold"/>
              </a:rPr>
              <a:t>SVM</a:t>
            </a:r>
          </a:p>
        </p:txBody>
      </p:sp>
      <p:sp>
        <p:nvSpPr>
          <p:cNvPr name="TextBox 29" id="29"/>
          <p:cNvSpPr txBox="true"/>
          <p:nvPr/>
        </p:nvSpPr>
        <p:spPr>
          <a:xfrm rot="0">
            <a:off x="1337600" y="2902204"/>
            <a:ext cx="7743889"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FEATURE EXTRACTION / ENCODAGE</a:t>
            </a:r>
          </a:p>
        </p:txBody>
      </p:sp>
      <p:sp>
        <p:nvSpPr>
          <p:cNvPr name="TextBox 30" id="30"/>
          <p:cNvSpPr txBox="true"/>
          <p:nvPr/>
        </p:nvSpPr>
        <p:spPr>
          <a:xfrm rot="0">
            <a:off x="1337600" y="3533864"/>
            <a:ext cx="7743889"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RESNET50</a:t>
            </a:r>
          </a:p>
        </p:txBody>
      </p:sp>
      <p:sp>
        <p:nvSpPr>
          <p:cNvPr name="TextBox 31" id="31"/>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CLASSIFICATION IMAGES</a:t>
            </a:r>
          </a:p>
        </p:txBody>
      </p:sp>
      <p:sp>
        <p:nvSpPr>
          <p:cNvPr name="TextBox 32" id="32"/>
          <p:cNvSpPr txBox="true"/>
          <p:nvPr/>
        </p:nvSpPr>
        <p:spPr>
          <a:xfrm rot="0">
            <a:off x="1879990" y="2302666"/>
            <a:ext cx="14255234"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Solution retenue : ResNet50 (feature extraction) + SVM (classification)</a:t>
            </a:r>
          </a:p>
        </p:txBody>
      </p:sp>
      <p:sp>
        <p:nvSpPr>
          <p:cNvPr name="TextBox 33" id="33"/>
          <p:cNvSpPr txBox="true"/>
          <p:nvPr/>
        </p:nvSpPr>
        <p:spPr>
          <a:xfrm rot="0">
            <a:off x="1595092" y="4095839"/>
            <a:ext cx="7228904" cy="4333875"/>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26262F"/>
                </a:solidFill>
                <a:latin typeface="Garet"/>
                <a:ea typeface="Garet"/>
                <a:cs typeface="Garet"/>
                <a:sym typeface="Garet"/>
              </a:rPr>
              <a:t>Modèle de deep learning:</a:t>
            </a:r>
          </a:p>
          <a:p>
            <a:pPr algn="l" marL="1036320" indent="-345440" lvl="2">
              <a:lnSpc>
                <a:spcPts val="2879"/>
              </a:lnSpc>
              <a:buFont typeface="Arial"/>
              <a:buChar char="⚬"/>
            </a:pPr>
            <a:r>
              <a:rPr lang="en-US" sz="2400">
                <a:solidFill>
                  <a:srgbClr val="26262F"/>
                </a:solidFill>
                <a:latin typeface="Garet"/>
                <a:ea typeface="Garet"/>
                <a:cs typeface="Garet"/>
                <a:sym typeface="Garet"/>
              </a:rPr>
              <a:t>CNN (Convolutional Neuronal Network)</a:t>
            </a:r>
          </a:p>
          <a:p>
            <a:pPr algn="l" marL="1036320" indent="-345440" lvl="2">
              <a:lnSpc>
                <a:spcPts val="2879"/>
              </a:lnSpc>
              <a:buFont typeface="Arial"/>
              <a:buChar char="⚬"/>
            </a:pPr>
            <a:r>
              <a:rPr lang="en-US" sz="2400">
                <a:solidFill>
                  <a:srgbClr val="26262F"/>
                </a:solidFill>
                <a:latin typeface="Garet"/>
                <a:ea typeface="Garet"/>
                <a:cs typeface="Garet"/>
                <a:sym typeface="Garet"/>
              </a:rPr>
              <a:t>description de caractéristiques sous forme de cartes</a:t>
            </a:r>
          </a:p>
          <a:p>
            <a:pPr algn="l">
              <a:lnSpc>
                <a:spcPts val="2879"/>
              </a:lnSpc>
            </a:pPr>
          </a:p>
          <a:p>
            <a:pPr algn="l" marL="518160" indent="-259080" lvl="1">
              <a:lnSpc>
                <a:spcPts val="2879"/>
              </a:lnSpc>
              <a:buFont typeface="Arial"/>
              <a:buChar char="•"/>
            </a:pPr>
            <a:r>
              <a:rPr lang="en-US" sz="2400">
                <a:solidFill>
                  <a:srgbClr val="26262F"/>
                </a:solidFill>
                <a:latin typeface="Garet"/>
                <a:ea typeface="Garet"/>
                <a:cs typeface="Garet"/>
                <a:sym typeface="Garet"/>
              </a:rPr>
              <a:t>hyperparamètres:</a:t>
            </a:r>
          </a:p>
          <a:p>
            <a:pPr algn="l" marL="1036320" indent="-345440" lvl="2">
              <a:lnSpc>
                <a:spcPts val="2879"/>
              </a:lnSpc>
              <a:buFont typeface="Arial"/>
              <a:buChar char="⚬"/>
            </a:pPr>
            <a:r>
              <a:rPr lang="en-US" sz="2400">
                <a:solidFill>
                  <a:srgbClr val="26262F"/>
                </a:solidFill>
                <a:latin typeface="Garet"/>
                <a:ea typeface="Garet"/>
                <a:cs typeface="Garet"/>
                <a:sym typeface="Garet"/>
              </a:rPr>
              <a:t>weights=’imagenet’ (1,4M images, 1000 classes)</a:t>
            </a:r>
          </a:p>
          <a:p>
            <a:pPr algn="l" marL="1036320" indent="-345440" lvl="2">
              <a:lnSpc>
                <a:spcPts val="2879"/>
              </a:lnSpc>
              <a:buFont typeface="Arial"/>
              <a:buChar char="⚬"/>
            </a:pPr>
            <a:r>
              <a:rPr lang="en-US" sz="2400">
                <a:solidFill>
                  <a:srgbClr val="26262F"/>
                </a:solidFill>
                <a:latin typeface="Garet"/>
                <a:ea typeface="Garet"/>
                <a:cs typeface="Garet"/>
                <a:sym typeface="Garet"/>
              </a:rPr>
              <a:t>include_top=False (prédiction sur 1000 classes inutile)</a:t>
            </a:r>
          </a:p>
          <a:p>
            <a:pPr algn="l" marL="1036320" indent="-345440" lvl="2">
              <a:lnSpc>
                <a:spcPts val="2879"/>
              </a:lnSpc>
              <a:buFont typeface="Arial"/>
              <a:buChar char="⚬"/>
            </a:pPr>
            <a:r>
              <a:rPr lang="en-US" sz="2400">
                <a:solidFill>
                  <a:srgbClr val="26262F"/>
                </a:solidFill>
                <a:latin typeface="Garet"/>
                <a:ea typeface="Garet"/>
                <a:cs typeface="Garet"/>
                <a:sym typeface="Garet"/>
              </a:rPr>
              <a:t>pooling=’avg’ (plus stable pour classification générale)</a:t>
            </a:r>
          </a:p>
        </p:txBody>
      </p:sp>
      <p:sp>
        <p:nvSpPr>
          <p:cNvPr name="TextBox 34" id="34"/>
          <p:cNvSpPr txBox="true"/>
          <p:nvPr/>
        </p:nvSpPr>
        <p:spPr>
          <a:xfrm rot="0">
            <a:off x="9492448" y="4095839"/>
            <a:ext cx="7228904" cy="4333875"/>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26262F"/>
                </a:solidFill>
                <a:latin typeface="Garet"/>
                <a:ea typeface="Garet"/>
                <a:cs typeface="Garet"/>
                <a:sym typeface="Garet"/>
              </a:rPr>
              <a:t>Modèle classification supervisée:</a:t>
            </a:r>
          </a:p>
          <a:p>
            <a:pPr algn="l" marL="1036320" indent="-345440" lvl="2">
              <a:lnSpc>
                <a:spcPts val="2879"/>
              </a:lnSpc>
              <a:buFont typeface="Arial"/>
              <a:buChar char="⚬"/>
            </a:pPr>
            <a:r>
              <a:rPr lang="en-US" sz="2400">
                <a:solidFill>
                  <a:srgbClr val="26262F"/>
                </a:solidFill>
                <a:latin typeface="Garet"/>
                <a:ea typeface="Garet"/>
                <a:cs typeface="Garet"/>
                <a:sym typeface="Garet"/>
              </a:rPr>
              <a:t>Recherche d'un hyperplan optimal maximisant la marge entre classes</a:t>
            </a:r>
          </a:p>
          <a:p>
            <a:pPr algn="l" marL="1036320" indent="-345440" lvl="2">
              <a:lnSpc>
                <a:spcPts val="2879"/>
              </a:lnSpc>
              <a:buFont typeface="Arial"/>
              <a:buChar char="⚬"/>
            </a:pPr>
            <a:r>
              <a:rPr lang="en-US" sz="2400">
                <a:solidFill>
                  <a:srgbClr val="26262F"/>
                </a:solidFill>
                <a:latin typeface="Garet"/>
                <a:ea typeface="Garet"/>
                <a:cs typeface="Garet"/>
                <a:sym typeface="Garet"/>
              </a:rPr>
              <a:t>recherche point critiques (vecteurs de support) pour définir frontière décision</a:t>
            </a:r>
          </a:p>
          <a:p>
            <a:pPr algn="l">
              <a:lnSpc>
                <a:spcPts val="2879"/>
              </a:lnSpc>
            </a:pPr>
          </a:p>
          <a:p>
            <a:pPr algn="l" marL="518160" indent="-259080" lvl="1">
              <a:lnSpc>
                <a:spcPts val="2879"/>
              </a:lnSpc>
              <a:buFont typeface="Arial"/>
              <a:buChar char="•"/>
            </a:pPr>
            <a:r>
              <a:rPr lang="en-US" sz="2400">
                <a:solidFill>
                  <a:srgbClr val="26262F"/>
                </a:solidFill>
                <a:latin typeface="Garet"/>
                <a:ea typeface="Garet"/>
                <a:cs typeface="Garet"/>
                <a:sym typeface="Garet"/>
              </a:rPr>
              <a:t>hyperparamètres:</a:t>
            </a:r>
          </a:p>
          <a:p>
            <a:pPr algn="l" marL="1036320" indent="-345440" lvl="2">
              <a:lnSpc>
                <a:spcPts val="2879"/>
              </a:lnSpc>
              <a:buFont typeface="Arial"/>
              <a:buChar char="⚬"/>
            </a:pPr>
            <a:r>
              <a:rPr lang="en-US" sz="2400">
                <a:solidFill>
                  <a:srgbClr val="26262F"/>
                </a:solidFill>
                <a:latin typeface="Garet"/>
                <a:ea typeface="Garet"/>
                <a:cs typeface="Garet"/>
                <a:sym typeface="Garet"/>
              </a:rPr>
              <a:t>C=10 (régularisation, fortes pénalités)</a:t>
            </a:r>
          </a:p>
          <a:p>
            <a:pPr algn="l" marL="1036320" indent="-345440" lvl="2">
              <a:lnSpc>
                <a:spcPts val="2879"/>
              </a:lnSpc>
              <a:buFont typeface="Arial"/>
              <a:buChar char="⚬"/>
            </a:pPr>
            <a:r>
              <a:rPr lang="en-US" sz="2400">
                <a:solidFill>
                  <a:srgbClr val="26262F"/>
                </a:solidFill>
                <a:latin typeface="Garet"/>
                <a:ea typeface="Garet"/>
                <a:cs typeface="Garet"/>
                <a:sym typeface="Garet"/>
              </a:rPr>
              <a:t>gamma</a:t>
            </a:r>
            <a:r>
              <a:rPr lang="en-US" sz="2400">
                <a:solidFill>
                  <a:srgbClr val="26262F"/>
                </a:solidFill>
                <a:latin typeface="Garet"/>
                <a:ea typeface="Garet"/>
                <a:cs typeface="Garet"/>
                <a:sym typeface="Garet"/>
              </a:rPr>
              <a:t>=’scale’ (sensible dimensionnalité + dispersion données)</a:t>
            </a:r>
          </a:p>
          <a:p>
            <a:pPr algn="l" marL="1036320" indent="-345440" lvl="2">
              <a:lnSpc>
                <a:spcPts val="2879"/>
              </a:lnSpc>
              <a:buFont typeface="Arial"/>
              <a:buChar char="⚬"/>
            </a:pPr>
            <a:r>
              <a:rPr lang="en-US" sz="2400">
                <a:solidFill>
                  <a:srgbClr val="26262F"/>
                </a:solidFill>
                <a:latin typeface="Garet"/>
                <a:ea typeface="Garet"/>
                <a:cs typeface="Garet"/>
                <a:sym typeface="Garet"/>
              </a:rPr>
              <a:t>kernel</a:t>
            </a:r>
            <a:r>
              <a:rPr lang="en-US" sz="2400">
                <a:solidFill>
                  <a:srgbClr val="26262F"/>
                </a:solidFill>
                <a:latin typeface="Garet"/>
                <a:ea typeface="Garet"/>
                <a:cs typeface="Garet"/>
                <a:sym typeface="Garet"/>
              </a:rPr>
              <a:t>=’rbf’ (radial basis function, relation complexes non linéaires)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13827"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84971"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67752"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42293" y="1028700"/>
            <a:ext cx="16230600" cy="8229600"/>
            <a:chOff x="0" y="0"/>
            <a:chExt cx="724177" cy="367188"/>
          </a:xfrm>
        </p:grpSpPr>
        <p:sp>
          <p:nvSpPr>
            <p:cNvPr name="Freeform 12" id="12"/>
            <p:cNvSpPr/>
            <p:nvPr/>
          </p:nvSpPr>
          <p:spPr>
            <a:xfrm flipH="false" flipV="false" rot="0">
              <a:off x="0" y="0"/>
              <a:ext cx="724177" cy="367188"/>
            </a:xfrm>
            <a:custGeom>
              <a:avLst/>
              <a:gdLst/>
              <a:ahLst/>
              <a:cxnLst/>
              <a:rect r="r" b="b" t="t" l="l"/>
              <a:pathLst>
                <a:path h="367188" w="724177">
                  <a:moveTo>
                    <a:pt x="47700" y="0"/>
                  </a:moveTo>
                  <a:lnTo>
                    <a:pt x="676478" y="0"/>
                  </a:lnTo>
                  <a:cubicBezTo>
                    <a:pt x="689128" y="0"/>
                    <a:pt x="701261" y="5025"/>
                    <a:pt x="710206" y="13971"/>
                  </a:cubicBezTo>
                  <a:cubicBezTo>
                    <a:pt x="719152" y="22916"/>
                    <a:pt x="724177" y="35049"/>
                    <a:pt x="724177" y="47700"/>
                  </a:cubicBezTo>
                  <a:lnTo>
                    <a:pt x="724177" y="319489"/>
                  </a:lnTo>
                  <a:cubicBezTo>
                    <a:pt x="724177" y="332140"/>
                    <a:pt x="719152" y="344272"/>
                    <a:pt x="710206" y="353218"/>
                  </a:cubicBezTo>
                  <a:cubicBezTo>
                    <a:pt x="701261" y="362163"/>
                    <a:pt x="689128" y="367188"/>
                    <a:pt x="676478" y="367188"/>
                  </a:cubicBezTo>
                  <a:lnTo>
                    <a:pt x="47700" y="367188"/>
                  </a:lnTo>
                  <a:cubicBezTo>
                    <a:pt x="35049" y="367188"/>
                    <a:pt x="22916" y="362163"/>
                    <a:pt x="13971" y="353218"/>
                  </a:cubicBezTo>
                  <a:cubicBezTo>
                    <a:pt x="5025" y="344272"/>
                    <a:pt x="0" y="332140"/>
                    <a:pt x="0" y="31948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0528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709193" y="679896"/>
            <a:ext cx="1285474" cy="1266878"/>
          </a:xfrm>
          <a:custGeom>
            <a:avLst/>
            <a:gdLst/>
            <a:ahLst/>
            <a:cxnLst/>
            <a:rect r="r" b="b" t="t" l="l"/>
            <a:pathLst>
              <a:path h="1266878" w="1285474">
                <a:moveTo>
                  <a:pt x="0" y="0"/>
                </a:moveTo>
                <a:lnTo>
                  <a:pt x="1285474" y="0"/>
                </a:lnTo>
                <a:lnTo>
                  <a:pt x="1285474"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5" id="15"/>
          <p:cNvSpPr/>
          <p:nvPr/>
        </p:nvSpPr>
        <p:spPr>
          <a:xfrm flipH="false" flipV="false" rot="-9344322">
            <a:off x="16216555" y="48662"/>
            <a:ext cx="2935145" cy="960593"/>
          </a:xfrm>
          <a:custGeom>
            <a:avLst/>
            <a:gdLst/>
            <a:ahLst/>
            <a:cxnLst/>
            <a:rect r="r" b="b" t="t" l="l"/>
            <a:pathLst>
              <a:path h="960593" w="2935145">
                <a:moveTo>
                  <a:pt x="0" y="0"/>
                </a:moveTo>
                <a:lnTo>
                  <a:pt x="2935145" y="0"/>
                </a:lnTo>
                <a:lnTo>
                  <a:pt x="2935145"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6" id="16"/>
          <p:cNvGrpSpPr/>
          <p:nvPr/>
        </p:nvGrpSpPr>
        <p:grpSpPr>
          <a:xfrm rot="0">
            <a:off x="14789349" y="805789"/>
            <a:ext cx="764070" cy="7640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9" id="19"/>
          <p:cNvSpPr/>
          <p:nvPr/>
        </p:nvSpPr>
        <p:spPr>
          <a:xfrm flipH="false" flipV="false" rot="0">
            <a:off x="-182348" y="9101244"/>
            <a:ext cx="18676227" cy="2852369"/>
          </a:xfrm>
          <a:custGeom>
            <a:avLst/>
            <a:gdLst/>
            <a:ahLst/>
            <a:cxnLst/>
            <a:rect r="r" b="b" t="t" l="l"/>
            <a:pathLst>
              <a:path h="2852369" w="18676227">
                <a:moveTo>
                  <a:pt x="0" y="0"/>
                </a:moveTo>
                <a:lnTo>
                  <a:pt x="18676226" y="0"/>
                </a:lnTo>
                <a:lnTo>
                  <a:pt x="18676226"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0" id="20"/>
          <p:cNvGrpSpPr/>
          <p:nvPr/>
        </p:nvGrpSpPr>
        <p:grpSpPr>
          <a:xfrm rot="-5400000">
            <a:off x="10463914" y="2172431"/>
            <a:ext cx="5285973" cy="7557244"/>
            <a:chOff x="0" y="0"/>
            <a:chExt cx="235850" cy="337189"/>
          </a:xfrm>
        </p:grpSpPr>
        <p:sp>
          <p:nvSpPr>
            <p:cNvPr name="Freeform 21" id="21"/>
            <p:cNvSpPr/>
            <p:nvPr/>
          </p:nvSpPr>
          <p:spPr>
            <a:xfrm flipH="false" flipV="false" rot="0">
              <a:off x="0" y="0"/>
              <a:ext cx="235850" cy="337189"/>
            </a:xfrm>
            <a:custGeom>
              <a:avLst/>
              <a:gdLst/>
              <a:ahLst/>
              <a:cxnLst/>
              <a:rect r="r" b="b" t="t" l="l"/>
              <a:pathLst>
                <a:path h="337189" w="235850">
                  <a:moveTo>
                    <a:pt x="117925" y="0"/>
                  </a:moveTo>
                  <a:lnTo>
                    <a:pt x="117925" y="0"/>
                  </a:lnTo>
                  <a:cubicBezTo>
                    <a:pt x="183053" y="0"/>
                    <a:pt x="235850" y="52797"/>
                    <a:pt x="235850" y="117925"/>
                  </a:cubicBezTo>
                  <a:lnTo>
                    <a:pt x="235850" y="219264"/>
                  </a:lnTo>
                  <a:cubicBezTo>
                    <a:pt x="235850" y="250540"/>
                    <a:pt x="223425" y="280535"/>
                    <a:pt x="201310" y="302650"/>
                  </a:cubicBezTo>
                  <a:cubicBezTo>
                    <a:pt x="179195" y="324765"/>
                    <a:pt x="149200" y="337189"/>
                    <a:pt x="117925" y="337189"/>
                  </a:cubicBezTo>
                  <a:lnTo>
                    <a:pt x="117925" y="337189"/>
                  </a:lnTo>
                  <a:cubicBezTo>
                    <a:pt x="52797" y="337189"/>
                    <a:pt x="0" y="284393"/>
                    <a:pt x="0" y="219264"/>
                  </a:cubicBezTo>
                  <a:lnTo>
                    <a:pt x="0" y="117925"/>
                  </a:lnTo>
                  <a:cubicBezTo>
                    <a:pt x="0" y="86649"/>
                    <a:pt x="12424" y="56655"/>
                    <a:pt x="34539" y="34539"/>
                  </a:cubicBezTo>
                  <a:cubicBezTo>
                    <a:pt x="56655" y="12424"/>
                    <a:pt x="86649" y="0"/>
                    <a:pt x="117925" y="0"/>
                  </a:cubicBezTo>
                  <a:close/>
                </a:path>
              </a:pathLst>
            </a:custGeom>
            <a:solidFill>
              <a:srgbClr val="10AEB2"/>
            </a:solidFill>
            <a:ln cap="rnd">
              <a:noFill/>
              <a:prstDash val="solid"/>
              <a:round/>
            </a:ln>
          </p:spPr>
        </p:sp>
        <p:sp>
          <p:nvSpPr>
            <p:cNvPr name="TextBox 22" id="22"/>
            <p:cNvSpPr txBox="true"/>
            <p:nvPr/>
          </p:nvSpPr>
          <p:spPr>
            <a:xfrm>
              <a:off x="0" y="-38100"/>
              <a:ext cx="235850" cy="3752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9328278" y="2902204"/>
            <a:ext cx="7557244"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MODELE CLASSIFICATION</a:t>
            </a:r>
          </a:p>
        </p:txBody>
      </p:sp>
      <p:sp>
        <p:nvSpPr>
          <p:cNvPr name="TextBox 24" id="24"/>
          <p:cNvSpPr txBox="true"/>
          <p:nvPr/>
        </p:nvSpPr>
        <p:spPr>
          <a:xfrm rot="0">
            <a:off x="9328278" y="3552914"/>
            <a:ext cx="7557244" cy="352425"/>
          </a:xfrm>
          <a:prstGeom prst="rect">
            <a:avLst/>
          </a:prstGeom>
        </p:spPr>
        <p:txBody>
          <a:bodyPr anchor="t" rtlCol="false" tIns="0" lIns="0" bIns="0" rIns="0">
            <a:spAutoFit/>
          </a:bodyPr>
          <a:lstStyle/>
          <a:p>
            <a:pPr algn="ctr">
              <a:lnSpc>
                <a:spcPts val="2879"/>
              </a:lnSpc>
            </a:pPr>
            <a:r>
              <a:rPr lang="en-US" b="true" sz="2400">
                <a:solidFill>
                  <a:srgbClr val="ECF284"/>
                </a:solidFill>
                <a:latin typeface="Garet Bold"/>
                <a:ea typeface="Garet Bold"/>
                <a:cs typeface="Garet Bold"/>
                <a:sym typeface="Garet Bold"/>
              </a:rPr>
              <a:t>SVM</a:t>
            </a:r>
          </a:p>
        </p:txBody>
      </p:sp>
      <p:sp>
        <p:nvSpPr>
          <p:cNvPr name="TextBox 25" id="2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CLASSIFICATION IMAGES</a:t>
            </a:r>
          </a:p>
        </p:txBody>
      </p:sp>
      <p:sp>
        <p:nvSpPr>
          <p:cNvPr name="TextBox 26" id="26"/>
          <p:cNvSpPr txBox="true"/>
          <p:nvPr/>
        </p:nvSpPr>
        <p:spPr>
          <a:xfrm rot="0">
            <a:off x="1879990" y="2302666"/>
            <a:ext cx="14255234"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Solution retenue : ResNet50 (feature extraction) + SVM (classification)</a:t>
            </a:r>
          </a:p>
        </p:txBody>
      </p:sp>
      <p:sp>
        <p:nvSpPr>
          <p:cNvPr name="Freeform 27" id="27"/>
          <p:cNvSpPr/>
          <p:nvPr/>
        </p:nvSpPr>
        <p:spPr>
          <a:xfrm flipH="false" flipV="false" rot="0">
            <a:off x="1217075" y="3721605"/>
            <a:ext cx="7926925" cy="4458896"/>
          </a:xfrm>
          <a:custGeom>
            <a:avLst/>
            <a:gdLst/>
            <a:ahLst/>
            <a:cxnLst/>
            <a:rect r="r" b="b" t="t" l="l"/>
            <a:pathLst>
              <a:path h="4458896" w="7926925">
                <a:moveTo>
                  <a:pt x="0" y="0"/>
                </a:moveTo>
                <a:lnTo>
                  <a:pt x="7926925" y="0"/>
                </a:lnTo>
                <a:lnTo>
                  <a:pt x="7926925" y="4458896"/>
                </a:lnTo>
                <a:lnTo>
                  <a:pt x="0" y="4458896"/>
                </a:lnTo>
                <a:lnTo>
                  <a:pt x="0" y="0"/>
                </a:lnTo>
                <a:close/>
              </a:path>
            </a:pathLst>
          </a:custGeom>
          <a:blipFill>
            <a:blip r:embed="rId9"/>
            <a:stretch>
              <a:fillRect l="0" t="0" r="0" b="0"/>
            </a:stretch>
          </a:blipFill>
        </p:spPr>
      </p:sp>
      <p:sp>
        <p:nvSpPr>
          <p:cNvPr name="TextBox 28" id="28"/>
          <p:cNvSpPr txBox="true"/>
          <p:nvPr/>
        </p:nvSpPr>
        <p:spPr>
          <a:xfrm rot="0">
            <a:off x="9492448" y="4095839"/>
            <a:ext cx="7228904" cy="4333875"/>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26262F"/>
                </a:solidFill>
                <a:latin typeface="Garet"/>
                <a:ea typeface="Garet"/>
                <a:cs typeface="Garet"/>
                <a:sym typeface="Garet"/>
              </a:rPr>
              <a:t>Modèle classification supervisée:</a:t>
            </a:r>
          </a:p>
          <a:p>
            <a:pPr algn="l" marL="1036320" indent="-345440" lvl="2">
              <a:lnSpc>
                <a:spcPts val="2879"/>
              </a:lnSpc>
              <a:buFont typeface="Arial"/>
              <a:buChar char="⚬"/>
            </a:pPr>
            <a:r>
              <a:rPr lang="en-US" sz="2400">
                <a:solidFill>
                  <a:srgbClr val="26262F"/>
                </a:solidFill>
                <a:latin typeface="Garet"/>
                <a:ea typeface="Garet"/>
                <a:cs typeface="Garet"/>
                <a:sym typeface="Garet"/>
              </a:rPr>
              <a:t>Recherche d'un hyperplan optimal maximisant la marge entre classes</a:t>
            </a:r>
          </a:p>
          <a:p>
            <a:pPr algn="l" marL="1036320" indent="-345440" lvl="2">
              <a:lnSpc>
                <a:spcPts val="2879"/>
              </a:lnSpc>
              <a:buFont typeface="Arial"/>
              <a:buChar char="⚬"/>
            </a:pPr>
            <a:r>
              <a:rPr lang="en-US" sz="2400">
                <a:solidFill>
                  <a:srgbClr val="26262F"/>
                </a:solidFill>
                <a:latin typeface="Garet"/>
                <a:ea typeface="Garet"/>
                <a:cs typeface="Garet"/>
                <a:sym typeface="Garet"/>
              </a:rPr>
              <a:t>recherche point critiques (vecteurs de support) pour définir frontière décision</a:t>
            </a:r>
          </a:p>
          <a:p>
            <a:pPr algn="l">
              <a:lnSpc>
                <a:spcPts val="2879"/>
              </a:lnSpc>
            </a:pPr>
          </a:p>
          <a:p>
            <a:pPr algn="l" marL="518160" indent="-259080" lvl="1">
              <a:lnSpc>
                <a:spcPts val="2879"/>
              </a:lnSpc>
              <a:buFont typeface="Arial"/>
              <a:buChar char="•"/>
            </a:pPr>
            <a:r>
              <a:rPr lang="en-US" sz="2400">
                <a:solidFill>
                  <a:srgbClr val="26262F"/>
                </a:solidFill>
                <a:latin typeface="Garet"/>
                <a:ea typeface="Garet"/>
                <a:cs typeface="Garet"/>
                <a:sym typeface="Garet"/>
              </a:rPr>
              <a:t>hyperparamètres:</a:t>
            </a:r>
          </a:p>
          <a:p>
            <a:pPr algn="l" marL="1036320" indent="-345440" lvl="2">
              <a:lnSpc>
                <a:spcPts val="2879"/>
              </a:lnSpc>
              <a:buFont typeface="Arial"/>
              <a:buChar char="⚬"/>
            </a:pPr>
            <a:r>
              <a:rPr lang="en-US" sz="2400">
                <a:solidFill>
                  <a:srgbClr val="26262F"/>
                </a:solidFill>
                <a:latin typeface="Garet"/>
                <a:ea typeface="Garet"/>
                <a:cs typeface="Garet"/>
                <a:sym typeface="Garet"/>
              </a:rPr>
              <a:t>C=10 (régularisation, fortes pénalités)</a:t>
            </a:r>
          </a:p>
          <a:p>
            <a:pPr algn="l" marL="1036320" indent="-345440" lvl="2">
              <a:lnSpc>
                <a:spcPts val="2879"/>
              </a:lnSpc>
              <a:buFont typeface="Arial"/>
              <a:buChar char="⚬"/>
            </a:pPr>
            <a:r>
              <a:rPr lang="en-US" sz="2400">
                <a:solidFill>
                  <a:srgbClr val="26262F"/>
                </a:solidFill>
                <a:latin typeface="Garet"/>
                <a:ea typeface="Garet"/>
                <a:cs typeface="Garet"/>
                <a:sym typeface="Garet"/>
              </a:rPr>
              <a:t>gamma</a:t>
            </a:r>
            <a:r>
              <a:rPr lang="en-US" sz="2400">
                <a:solidFill>
                  <a:srgbClr val="26262F"/>
                </a:solidFill>
                <a:latin typeface="Garet"/>
                <a:ea typeface="Garet"/>
                <a:cs typeface="Garet"/>
                <a:sym typeface="Garet"/>
              </a:rPr>
              <a:t>=’scale’ (sensible dimensionnalité + dispersion données)</a:t>
            </a:r>
          </a:p>
          <a:p>
            <a:pPr algn="l" marL="1036320" indent="-345440" lvl="2">
              <a:lnSpc>
                <a:spcPts val="2879"/>
              </a:lnSpc>
              <a:buFont typeface="Arial"/>
              <a:buChar char="⚬"/>
            </a:pPr>
            <a:r>
              <a:rPr lang="en-US" sz="2400">
                <a:solidFill>
                  <a:srgbClr val="26262F"/>
                </a:solidFill>
                <a:latin typeface="Garet"/>
                <a:ea typeface="Garet"/>
                <a:cs typeface="Garet"/>
                <a:sym typeface="Garet"/>
              </a:rPr>
              <a:t>kernel</a:t>
            </a:r>
            <a:r>
              <a:rPr lang="en-US" sz="2400">
                <a:solidFill>
                  <a:srgbClr val="26262F"/>
                </a:solidFill>
                <a:latin typeface="Garet"/>
                <a:ea typeface="Garet"/>
                <a:cs typeface="Garet"/>
                <a:sym typeface="Garet"/>
              </a:rPr>
              <a:t>=’rbf’ (radial basis function, relation complexes non linéaires)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CLASSIFICATION IMAGES</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4721425" y="2895689"/>
            <a:ext cx="8730540" cy="5827635"/>
          </a:xfrm>
          <a:custGeom>
            <a:avLst/>
            <a:gdLst/>
            <a:ahLst/>
            <a:cxnLst/>
            <a:rect r="r" b="b" t="t" l="l"/>
            <a:pathLst>
              <a:path h="5827635" w="8730540">
                <a:moveTo>
                  <a:pt x="0" y="0"/>
                </a:moveTo>
                <a:lnTo>
                  <a:pt x="8730540" y="0"/>
                </a:lnTo>
                <a:lnTo>
                  <a:pt x="8730540" y="5827636"/>
                </a:lnTo>
                <a:lnTo>
                  <a:pt x="0" y="5827636"/>
                </a:lnTo>
                <a:lnTo>
                  <a:pt x="0" y="0"/>
                </a:lnTo>
                <a:close/>
              </a:path>
            </a:pathLst>
          </a:custGeom>
          <a:blipFill>
            <a:blip r:embed="rId9"/>
            <a:stretch>
              <a:fillRect l="0" t="0" r="0" b="0"/>
            </a:stretch>
          </a:blipFill>
        </p:spPr>
      </p:sp>
      <p:sp>
        <p:nvSpPr>
          <p:cNvPr name="TextBox 22" id="22"/>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Test sur nouvelles images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8389330" y="720528"/>
            <a:ext cx="8869970" cy="4916765"/>
            <a:chOff x="0" y="0"/>
            <a:chExt cx="395761" cy="219376"/>
          </a:xfrm>
        </p:grpSpPr>
        <p:sp>
          <p:nvSpPr>
            <p:cNvPr name="Freeform 3" id="3"/>
            <p:cNvSpPr/>
            <p:nvPr/>
          </p:nvSpPr>
          <p:spPr>
            <a:xfrm flipH="false" flipV="false" rot="0">
              <a:off x="0" y="0"/>
              <a:ext cx="395761" cy="219376"/>
            </a:xfrm>
            <a:custGeom>
              <a:avLst/>
              <a:gdLst/>
              <a:ahLst/>
              <a:cxnLst/>
              <a:rect r="r" b="b" t="t" l="l"/>
              <a:pathLst>
                <a:path h="219376" w="395761">
                  <a:moveTo>
                    <a:pt x="87282" y="0"/>
                  </a:moveTo>
                  <a:lnTo>
                    <a:pt x="308478" y="0"/>
                  </a:lnTo>
                  <a:cubicBezTo>
                    <a:pt x="331627" y="0"/>
                    <a:pt x="353827" y="9196"/>
                    <a:pt x="370196" y="25564"/>
                  </a:cubicBezTo>
                  <a:cubicBezTo>
                    <a:pt x="386565" y="41933"/>
                    <a:pt x="395761" y="64134"/>
                    <a:pt x="395761" y="87282"/>
                  </a:cubicBezTo>
                  <a:lnTo>
                    <a:pt x="395761" y="132094"/>
                  </a:lnTo>
                  <a:cubicBezTo>
                    <a:pt x="395761" y="180299"/>
                    <a:pt x="356683" y="219376"/>
                    <a:pt x="308478" y="219376"/>
                  </a:cubicBezTo>
                  <a:lnTo>
                    <a:pt x="87282" y="219376"/>
                  </a:lnTo>
                  <a:cubicBezTo>
                    <a:pt x="64134" y="219376"/>
                    <a:pt x="41933" y="210181"/>
                    <a:pt x="25564" y="193812"/>
                  </a:cubicBezTo>
                  <a:cubicBezTo>
                    <a:pt x="9196" y="177443"/>
                    <a:pt x="0" y="155243"/>
                    <a:pt x="0" y="132094"/>
                  </a:cubicBezTo>
                  <a:lnTo>
                    <a:pt x="0" y="87282"/>
                  </a:lnTo>
                  <a:cubicBezTo>
                    <a:pt x="0" y="64134"/>
                    <a:pt x="9196" y="41933"/>
                    <a:pt x="25564" y="25564"/>
                  </a:cubicBezTo>
                  <a:cubicBezTo>
                    <a:pt x="41933" y="9196"/>
                    <a:pt x="64134" y="0"/>
                    <a:pt x="87282" y="0"/>
                  </a:cubicBezTo>
                  <a:close/>
                </a:path>
              </a:pathLst>
            </a:custGeom>
            <a:solidFill>
              <a:srgbClr val="E1EBED"/>
            </a:solidFill>
            <a:ln cap="rnd">
              <a:noFill/>
              <a:prstDash val="solid"/>
              <a:round/>
            </a:ln>
          </p:spPr>
        </p:sp>
        <p:sp>
          <p:nvSpPr>
            <p:cNvPr name="TextBox 4" id="4"/>
            <p:cNvSpPr txBox="true"/>
            <p:nvPr/>
          </p:nvSpPr>
          <p:spPr>
            <a:xfrm>
              <a:off x="0" y="-38100"/>
              <a:ext cx="395761" cy="25747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2021269" y="-2474505"/>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028700" y="3781600"/>
            <a:ext cx="6622293" cy="4948659"/>
          </a:xfrm>
          <a:custGeom>
            <a:avLst/>
            <a:gdLst/>
            <a:ahLst/>
            <a:cxnLst/>
            <a:rect r="r" b="b" t="t" l="l"/>
            <a:pathLst>
              <a:path h="4948659" w="6622293">
                <a:moveTo>
                  <a:pt x="0" y="0"/>
                </a:moveTo>
                <a:lnTo>
                  <a:pt x="6622293" y="0"/>
                </a:lnTo>
                <a:lnTo>
                  <a:pt x="6622293" y="4948659"/>
                </a:lnTo>
                <a:lnTo>
                  <a:pt x="0" y="4948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8487194" y="1128594"/>
            <a:ext cx="8653216" cy="2743200"/>
          </a:xfrm>
          <a:prstGeom prst="rect">
            <a:avLst/>
          </a:prstGeom>
        </p:spPr>
        <p:txBody>
          <a:bodyPr anchor="t" rtlCol="false" tIns="0" lIns="0" bIns="0" rIns="0">
            <a:spAutoFit/>
          </a:bodyPr>
          <a:lstStyle/>
          <a:p>
            <a:pPr algn="ctr">
              <a:lnSpc>
                <a:spcPts val="10500"/>
              </a:lnSpc>
            </a:pPr>
            <a:r>
              <a:rPr lang="en-US" sz="10500">
                <a:solidFill>
                  <a:srgbClr val="FF7F50"/>
                </a:solidFill>
                <a:latin typeface="Archivo Black"/>
                <a:ea typeface="Archivo Black"/>
                <a:cs typeface="Archivo Black"/>
                <a:sym typeface="Archivo Black"/>
              </a:rPr>
              <a:t>OBJECTIFS DU PROJET</a:t>
            </a:r>
          </a:p>
        </p:txBody>
      </p:sp>
      <p:grpSp>
        <p:nvGrpSpPr>
          <p:cNvPr name="Group 10" id="10"/>
          <p:cNvGrpSpPr/>
          <p:nvPr/>
        </p:nvGrpSpPr>
        <p:grpSpPr>
          <a:xfrm rot="0">
            <a:off x="8389330" y="5865892"/>
            <a:ext cx="4377681" cy="986374"/>
            <a:chOff x="0" y="0"/>
            <a:chExt cx="195323" cy="44010"/>
          </a:xfrm>
        </p:grpSpPr>
        <p:sp>
          <p:nvSpPr>
            <p:cNvPr name="Freeform 11" id="11"/>
            <p:cNvSpPr/>
            <p:nvPr/>
          </p:nvSpPr>
          <p:spPr>
            <a:xfrm flipH="false" flipV="false" rot="0">
              <a:off x="0" y="0"/>
              <a:ext cx="195323" cy="44010"/>
            </a:xfrm>
            <a:custGeom>
              <a:avLst/>
              <a:gdLst/>
              <a:ahLst/>
              <a:cxnLst/>
              <a:rect r="r" b="b" t="t" l="l"/>
              <a:pathLst>
                <a:path h="44010" w="195323">
                  <a:moveTo>
                    <a:pt x="22005" y="0"/>
                  </a:moveTo>
                  <a:lnTo>
                    <a:pt x="173318" y="0"/>
                  </a:lnTo>
                  <a:cubicBezTo>
                    <a:pt x="185471" y="0"/>
                    <a:pt x="195323" y="9852"/>
                    <a:pt x="195323" y="22005"/>
                  </a:cubicBezTo>
                  <a:lnTo>
                    <a:pt x="195323" y="22005"/>
                  </a:lnTo>
                  <a:cubicBezTo>
                    <a:pt x="195323" y="27841"/>
                    <a:pt x="193005" y="33438"/>
                    <a:pt x="188878" y="37565"/>
                  </a:cubicBezTo>
                  <a:cubicBezTo>
                    <a:pt x="184752" y="41692"/>
                    <a:pt x="179155" y="44010"/>
                    <a:pt x="173318" y="44010"/>
                  </a:cubicBezTo>
                  <a:lnTo>
                    <a:pt x="22005" y="44010"/>
                  </a:lnTo>
                  <a:cubicBezTo>
                    <a:pt x="9852" y="44010"/>
                    <a:pt x="0" y="34158"/>
                    <a:pt x="0" y="22005"/>
                  </a:cubicBezTo>
                  <a:lnTo>
                    <a:pt x="0" y="22005"/>
                  </a:lnTo>
                  <a:cubicBezTo>
                    <a:pt x="0" y="9852"/>
                    <a:pt x="9852" y="0"/>
                    <a:pt x="22005" y="0"/>
                  </a:cubicBezTo>
                  <a:close/>
                </a:path>
              </a:pathLst>
            </a:custGeom>
            <a:solidFill>
              <a:srgbClr val="E1EBED"/>
            </a:solidFill>
            <a:ln cap="rnd">
              <a:noFill/>
              <a:prstDash val="solid"/>
              <a:round/>
            </a:ln>
          </p:spPr>
        </p:sp>
        <p:sp>
          <p:nvSpPr>
            <p:cNvPr name="TextBox 12" id="12"/>
            <p:cNvSpPr txBox="true"/>
            <p:nvPr/>
          </p:nvSpPr>
          <p:spPr>
            <a:xfrm>
              <a:off x="0" y="-38100"/>
              <a:ext cx="195323" cy="8211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12881619" y="5865892"/>
            <a:ext cx="4377681" cy="986374"/>
            <a:chOff x="0" y="0"/>
            <a:chExt cx="195323" cy="44010"/>
          </a:xfrm>
        </p:grpSpPr>
        <p:sp>
          <p:nvSpPr>
            <p:cNvPr name="Freeform 14" id="14"/>
            <p:cNvSpPr/>
            <p:nvPr/>
          </p:nvSpPr>
          <p:spPr>
            <a:xfrm flipH="false" flipV="false" rot="0">
              <a:off x="0" y="0"/>
              <a:ext cx="195323" cy="44010"/>
            </a:xfrm>
            <a:custGeom>
              <a:avLst/>
              <a:gdLst/>
              <a:ahLst/>
              <a:cxnLst/>
              <a:rect r="r" b="b" t="t" l="l"/>
              <a:pathLst>
                <a:path h="44010" w="195323">
                  <a:moveTo>
                    <a:pt x="22005" y="0"/>
                  </a:moveTo>
                  <a:lnTo>
                    <a:pt x="173318" y="0"/>
                  </a:lnTo>
                  <a:cubicBezTo>
                    <a:pt x="185471" y="0"/>
                    <a:pt x="195323" y="9852"/>
                    <a:pt x="195323" y="22005"/>
                  </a:cubicBezTo>
                  <a:lnTo>
                    <a:pt x="195323" y="22005"/>
                  </a:lnTo>
                  <a:cubicBezTo>
                    <a:pt x="195323" y="27841"/>
                    <a:pt x="193005" y="33438"/>
                    <a:pt x="188878" y="37565"/>
                  </a:cubicBezTo>
                  <a:cubicBezTo>
                    <a:pt x="184752" y="41692"/>
                    <a:pt x="179155" y="44010"/>
                    <a:pt x="173318" y="44010"/>
                  </a:cubicBezTo>
                  <a:lnTo>
                    <a:pt x="22005" y="44010"/>
                  </a:lnTo>
                  <a:cubicBezTo>
                    <a:pt x="9852" y="44010"/>
                    <a:pt x="0" y="34158"/>
                    <a:pt x="0" y="22005"/>
                  </a:cubicBezTo>
                  <a:lnTo>
                    <a:pt x="0" y="22005"/>
                  </a:lnTo>
                  <a:cubicBezTo>
                    <a:pt x="0" y="9852"/>
                    <a:pt x="9852" y="0"/>
                    <a:pt x="22005" y="0"/>
                  </a:cubicBezTo>
                  <a:close/>
                </a:path>
              </a:pathLst>
            </a:custGeom>
            <a:solidFill>
              <a:srgbClr val="E1EBED"/>
            </a:solidFill>
            <a:ln cap="rnd">
              <a:noFill/>
              <a:prstDash val="solid"/>
              <a:round/>
            </a:ln>
          </p:spPr>
        </p:sp>
        <p:sp>
          <p:nvSpPr>
            <p:cNvPr name="TextBox 15" id="15"/>
            <p:cNvSpPr txBox="true"/>
            <p:nvPr/>
          </p:nvSpPr>
          <p:spPr>
            <a:xfrm>
              <a:off x="0" y="-38100"/>
              <a:ext cx="195323" cy="8211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8389330" y="7076635"/>
            <a:ext cx="4377681" cy="986374"/>
            <a:chOff x="0" y="0"/>
            <a:chExt cx="195323" cy="44010"/>
          </a:xfrm>
        </p:grpSpPr>
        <p:sp>
          <p:nvSpPr>
            <p:cNvPr name="Freeform 17" id="17"/>
            <p:cNvSpPr/>
            <p:nvPr/>
          </p:nvSpPr>
          <p:spPr>
            <a:xfrm flipH="false" flipV="false" rot="0">
              <a:off x="0" y="0"/>
              <a:ext cx="195323" cy="44010"/>
            </a:xfrm>
            <a:custGeom>
              <a:avLst/>
              <a:gdLst/>
              <a:ahLst/>
              <a:cxnLst/>
              <a:rect r="r" b="b" t="t" l="l"/>
              <a:pathLst>
                <a:path h="44010" w="195323">
                  <a:moveTo>
                    <a:pt x="22005" y="0"/>
                  </a:moveTo>
                  <a:lnTo>
                    <a:pt x="173318" y="0"/>
                  </a:lnTo>
                  <a:cubicBezTo>
                    <a:pt x="185471" y="0"/>
                    <a:pt x="195323" y="9852"/>
                    <a:pt x="195323" y="22005"/>
                  </a:cubicBezTo>
                  <a:lnTo>
                    <a:pt x="195323" y="22005"/>
                  </a:lnTo>
                  <a:cubicBezTo>
                    <a:pt x="195323" y="27841"/>
                    <a:pt x="193005" y="33438"/>
                    <a:pt x="188878" y="37565"/>
                  </a:cubicBezTo>
                  <a:cubicBezTo>
                    <a:pt x="184752" y="41692"/>
                    <a:pt x="179155" y="44010"/>
                    <a:pt x="173318" y="44010"/>
                  </a:cubicBezTo>
                  <a:lnTo>
                    <a:pt x="22005" y="44010"/>
                  </a:lnTo>
                  <a:cubicBezTo>
                    <a:pt x="9852" y="44010"/>
                    <a:pt x="0" y="34158"/>
                    <a:pt x="0" y="22005"/>
                  </a:cubicBezTo>
                  <a:lnTo>
                    <a:pt x="0" y="22005"/>
                  </a:lnTo>
                  <a:cubicBezTo>
                    <a:pt x="0" y="9852"/>
                    <a:pt x="9852" y="0"/>
                    <a:pt x="22005" y="0"/>
                  </a:cubicBezTo>
                  <a:close/>
                </a:path>
              </a:pathLst>
            </a:custGeom>
            <a:solidFill>
              <a:srgbClr val="E1EBED"/>
            </a:solidFill>
            <a:ln cap="rnd">
              <a:noFill/>
              <a:prstDash val="solid"/>
              <a:round/>
            </a:ln>
          </p:spPr>
        </p:sp>
        <p:sp>
          <p:nvSpPr>
            <p:cNvPr name="TextBox 18" id="18"/>
            <p:cNvSpPr txBox="true"/>
            <p:nvPr/>
          </p:nvSpPr>
          <p:spPr>
            <a:xfrm>
              <a:off x="0" y="-38100"/>
              <a:ext cx="195323" cy="8211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9" id="19"/>
          <p:cNvGrpSpPr/>
          <p:nvPr/>
        </p:nvGrpSpPr>
        <p:grpSpPr>
          <a:xfrm rot="0">
            <a:off x="12881619" y="7076635"/>
            <a:ext cx="4377681" cy="986374"/>
            <a:chOff x="0" y="0"/>
            <a:chExt cx="195323" cy="44010"/>
          </a:xfrm>
        </p:grpSpPr>
        <p:sp>
          <p:nvSpPr>
            <p:cNvPr name="Freeform 20" id="20"/>
            <p:cNvSpPr/>
            <p:nvPr/>
          </p:nvSpPr>
          <p:spPr>
            <a:xfrm flipH="false" flipV="false" rot="0">
              <a:off x="0" y="0"/>
              <a:ext cx="195323" cy="44010"/>
            </a:xfrm>
            <a:custGeom>
              <a:avLst/>
              <a:gdLst/>
              <a:ahLst/>
              <a:cxnLst/>
              <a:rect r="r" b="b" t="t" l="l"/>
              <a:pathLst>
                <a:path h="44010" w="195323">
                  <a:moveTo>
                    <a:pt x="22005" y="0"/>
                  </a:moveTo>
                  <a:lnTo>
                    <a:pt x="173318" y="0"/>
                  </a:lnTo>
                  <a:cubicBezTo>
                    <a:pt x="185471" y="0"/>
                    <a:pt x="195323" y="9852"/>
                    <a:pt x="195323" y="22005"/>
                  </a:cubicBezTo>
                  <a:lnTo>
                    <a:pt x="195323" y="22005"/>
                  </a:lnTo>
                  <a:cubicBezTo>
                    <a:pt x="195323" y="27841"/>
                    <a:pt x="193005" y="33438"/>
                    <a:pt x="188878" y="37565"/>
                  </a:cubicBezTo>
                  <a:cubicBezTo>
                    <a:pt x="184752" y="41692"/>
                    <a:pt x="179155" y="44010"/>
                    <a:pt x="173318" y="44010"/>
                  </a:cubicBezTo>
                  <a:lnTo>
                    <a:pt x="22005" y="44010"/>
                  </a:lnTo>
                  <a:cubicBezTo>
                    <a:pt x="9852" y="44010"/>
                    <a:pt x="0" y="34158"/>
                    <a:pt x="0" y="22005"/>
                  </a:cubicBezTo>
                  <a:lnTo>
                    <a:pt x="0" y="22005"/>
                  </a:lnTo>
                  <a:cubicBezTo>
                    <a:pt x="0" y="9852"/>
                    <a:pt x="9852" y="0"/>
                    <a:pt x="22005" y="0"/>
                  </a:cubicBezTo>
                  <a:close/>
                </a:path>
              </a:pathLst>
            </a:custGeom>
            <a:solidFill>
              <a:srgbClr val="E1EBED"/>
            </a:solidFill>
            <a:ln cap="rnd">
              <a:noFill/>
              <a:prstDash val="solid"/>
              <a:round/>
            </a:ln>
          </p:spPr>
        </p:sp>
        <p:sp>
          <p:nvSpPr>
            <p:cNvPr name="TextBox 21" id="21"/>
            <p:cNvSpPr txBox="true"/>
            <p:nvPr/>
          </p:nvSpPr>
          <p:spPr>
            <a:xfrm>
              <a:off x="0" y="-38100"/>
              <a:ext cx="195323" cy="8211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2" id="22"/>
          <p:cNvGrpSpPr/>
          <p:nvPr/>
        </p:nvGrpSpPr>
        <p:grpSpPr>
          <a:xfrm rot="0">
            <a:off x="-3100853" y="-5975575"/>
            <a:ext cx="8991126" cy="89911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5" id="25"/>
          <p:cNvGrpSpPr/>
          <p:nvPr/>
        </p:nvGrpSpPr>
        <p:grpSpPr>
          <a:xfrm rot="0">
            <a:off x="521154" y="2508005"/>
            <a:ext cx="1015093" cy="101509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3017108">
            <a:off x="4169456" y="591457"/>
            <a:ext cx="882149" cy="2594556"/>
          </a:xfrm>
          <a:custGeom>
            <a:avLst/>
            <a:gdLst/>
            <a:ahLst/>
            <a:cxnLst/>
            <a:rect r="r" b="b" t="t" l="l"/>
            <a:pathLst>
              <a:path h="2594556" w="882149">
                <a:moveTo>
                  <a:pt x="0" y="0"/>
                </a:moveTo>
                <a:lnTo>
                  <a:pt x="882149" y="0"/>
                </a:lnTo>
                <a:lnTo>
                  <a:pt x="882149" y="2594557"/>
                </a:lnTo>
                <a:lnTo>
                  <a:pt x="0" y="2594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9" id="29"/>
          <p:cNvSpPr/>
          <p:nvPr/>
        </p:nvSpPr>
        <p:spPr>
          <a:xfrm flipH="false" flipV="false" rot="0">
            <a:off x="5890273" y="3015552"/>
            <a:ext cx="1489898" cy="1468344"/>
          </a:xfrm>
          <a:custGeom>
            <a:avLst/>
            <a:gdLst/>
            <a:ahLst/>
            <a:cxnLst/>
            <a:rect r="r" b="b" t="t" l="l"/>
            <a:pathLst>
              <a:path h="1468344" w="1489898">
                <a:moveTo>
                  <a:pt x="0" y="0"/>
                </a:moveTo>
                <a:lnTo>
                  <a:pt x="1489898" y="0"/>
                </a:lnTo>
                <a:lnTo>
                  <a:pt x="1489898" y="1468344"/>
                </a:lnTo>
                <a:lnTo>
                  <a:pt x="0" y="1468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30" id="30"/>
          <p:cNvSpPr txBox="true"/>
          <p:nvPr/>
        </p:nvSpPr>
        <p:spPr>
          <a:xfrm rot="0">
            <a:off x="8966162" y="4252794"/>
            <a:ext cx="7830916" cy="86042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Objectif principal : obtention des catégories pour chaque produit.</a:t>
            </a:r>
          </a:p>
        </p:txBody>
      </p:sp>
      <p:sp>
        <p:nvSpPr>
          <p:cNvPr name="TextBox 31" id="31"/>
          <p:cNvSpPr txBox="true"/>
          <p:nvPr/>
        </p:nvSpPr>
        <p:spPr>
          <a:xfrm rot="0">
            <a:off x="8487194" y="5987604"/>
            <a:ext cx="4170532" cy="742950"/>
          </a:xfrm>
          <a:prstGeom prst="rect">
            <a:avLst/>
          </a:prstGeom>
        </p:spPr>
        <p:txBody>
          <a:bodyPr anchor="t" rtlCol="false" tIns="0" lIns="0" bIns="0" rIns="0">
            <a:spAutoFit/>
          </a:bodyPr>
          <a:lstStyle/>
          <a:p>
            <a:pPr algn="ctr">
              <a:lnSpc>
                <a:spcPts val="2999"/>
              </a:lnSpc>
            </a:pPr>
            <a:r>
              <a:rPr lang="en-US" b="true" sz="2499">
                <a:solidFill>
                  <a:srgbClr val="26262F"/>
                </a:solidFill>
                <a:latin typeface="Garet Bold"/>
                <a:ea typeface="Garet Bold"/>
                <a:cs typeface="Garet Bold"/>
                <a:sym typeface="Garet Bold"/>
              </a:rPr>
              <a:t>FAISABILITÉ CLASSIFICATION TEXTE</a:t>
            </a:r>
          </a:p>
        </p:txBody>
      </p:sp>
      <p:sp>
        <p:nvSpPr>
          <p:cNvPr name="TextBox 32" id="32"/>
          <p:cNvSpPr txBox="true"/>
          <p:nvPr/>
        </p:nvSpPr>
        <p:spPr>
          <a:xfrm rot="0">
            <a:off x="8683949" y="7204691"/>
            <a:ext cx="3788442" cy="742950"/>
          </a:xfrm>
          <a:prstGeom prst="rect">
            <a:avLst/>
          </a:prstGeom>
        </p:spPr>
        <p:txBody>
          <a:bodyPr anchor="t" rtlCol="false" tIns="0" lIns="0" bIns="0" rIns="0">
            <a:spAutoFit/>
          </a:bodyPr>
          <a:lstStyle/>
          <a:p>
            <a:pPr algn="ctr">
              <a:lnSpc>
                <a:spcPts val="2999"/>
              </a:lnSpc>
            </a:pPr>
            <a:r>
              <a:rPr lang="en-US" b="true" sz="2499">
                <a:solidFill>
                  <a:srgbClr val="26262F"/>
                </a:solidFill>
                <a:latin typeface="Garet Bold"/>
                <a:ea typeface="Garet Bold"/>
                <a:cs typeface="Garet Bold"/>
                <a:sym typeface="Garet Bold"/>
              </a:rPr>
              <a:t>CLASSIFICATION IMAGES</a:t>
            </a:r>
          </a:p>
        </p:txBody>
      </p:sp>
      <p:sp>
        <p:nvSpPr>
          <p:cNvPr name="TextBox 33" id="33"/>
          <p:cNvSpPr txBox="true"/>
          <p:nvPr/>
        </p:nvSpPr>
        <p:spPr>
          <a:xfrm rot="0">
            <a:off x="13069611" y="7204691"/>
            <a:ext cx="3971067" cy="742950"/>
          </a:xfrm>
          <a:prstGeom prst="rect">
            <a:avLst/>
          </a:prstGeom>
        </p:spPr>
        <p:txBody>
          <a:bodyPr anchor="t" rtlCol="false" tIns="0" lIns="0" bIns="0" rIns="0">
            <a:spAutoFit/>
          </a:bodyPr>
          <a:lstStyle/>
          <a:p>
            <a:pPr algn="ctr">
              <a:lnSpc>
                <a:spcPts val="2999"/>
              </a:lnSpc>
            </a:pPr>
            <a:r>
              <a:rPr lang="en-US" b="true" sz="2499">
                <a:solidFill>
                  <a:srgbClr val="26262F"/>
                </a:solidFill>
                <a:latin typeface="Garet Bold"/>
                <a:ea typeface="Garet Bold"/>
                <a:cs typeface="Garet Bold"/>
                <a:sym typeface="Garet Bold"/>
              </a:rPr>
              <a:t>COLLECTE API OPENFOODFACTS</a:t>
            </a:r>
          </a:p>
        </p:txBody>
      </p:sp>
      <p:sp>
        <p:nvSpPr>
          <p:cNvPr name="TextBox 34" id="34"/>
          <p:cNvSpPr txBox="true"/>
          <p:nvPr/>
        </p:nvSpPr>
        <p:spPr>
          <a:xfrm rot="0">
            <a:off x="12969879" y="5987604"/>
            <a:ext cx="4170532" cy="742950"/>
          </a:xfrm>
          <a:prstGeom prst="rect">
            <a:avLst/>
          </a:prstGeom>
        </p:spPr>
        <p:txBody>
          <a:bodyPr anchor="t" rtlCol="false" tIns="0" lIns="0" bIns="0" rIns="0">
            <a:spAutoFit/>
          </a:bodyPr>
          <a:lstStyle/>
          <a:p>
            <a:pPr algn="ctr">
              <a:lnSpc>
                <a:spcPts val="2999"/>
              </a:lnSpc>
            </a:pPr>
            <a:r>
              <a:rPr lang="en-US" b="true" sz="2499">
                <a:solidFill>
                  <a:srgbClr val="26262F"/>
                </a:solidFill>
                <a:latin typeface="Garet Bold"/>
                <a:ea typeface="Garet Bold"/>
                <a:cs typeface="Garet Bold"/>
                <a:sym typeface="Garet Bold"/>
              </a:rPr>
              <a:t>FAISABILITÉ CLASSIFICATION IMAGES</a:t>
            </a:r>
          </a:p>
        </p:txBody>
      </p:sp>
      <p:sp>
        <p:nvSpPr>
          <p:cNvPr name="Freeform 35" id="35"/>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EXTENSION BDD</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Object 21" id="21"/>
          <p:cNvGraphicFramePr/>
          <p:nvPr/>
        </p:nvGraphicFramePr>
        <p:xfrm>
          <a:off x="2338337" y="4696430"/>
          <a:ext cx="10944225" cy="4610100"/>
        </p:xfrm>
        <a:graphic>
          <a:graphicData uri="http://schemas.openxmlformats.org/presentationml/2006/ole">
            <p:oleObj imgW="13131800" imgH="6794500" r:id="rId10" progId="Excel.Sheet.12" name="Worksheet">
              <p:embed/>
              <p:pic>
                <p:nvPicPr>
                  <p:cNvPr name="" id="0"/>
                  <p:cNvPicPr/>
                  <p:nvPr/>
                </p:nvPicPr>
                <p:blipFill>
                  <a:blip r:embed="rId9"/>
                  <a:stretch>
                    <a:fillRect/>
                  </a:stretch>
                </p:blipFill>
                <p:spPr>
                  <a:xfrm>
                    <a:off x="1270000" y="1270000"/>
                    <a:ext cx="1270000" cy="1270000"/>
                  </a:xfrm>
                  <a:prstGeom prst="rect"/>
                </p:spPr>
              </p:pic>
            </p:oleObj>
          </a:graphicData>
        </a:graphic>
      </p:graphicFrame>
      <p:sp>
        <p:nvSpPr>
          <p:cNvPr name="Freeform 22" id="22"/>
          <p:cNvSpPr/>
          <p:nvPr/>
        </p:nvSpPr>
        <p:spPr>
          <a:xfrm flipH="false" flipV="false" rot="0">
            <a:off x="10916476" y="2480466"/>
            <a:ext cx="5816871" cy="3451901"/>
          </a:xfrm>
          <a:custGeom>
            <a:avLst/>
            <a:gdLst/>
            <a:ahLst/>
            <a:cxnLst/>
            <a:rect r="r" b="b" t="t" l="l"/>
            <a:pathLst>
              <a:path h="3451901" w="5816871">
                <a:moveTo>
                  <a:pt x="0" y="0"/>
                </a:moveTo>
                <a:lnTo>
                  <a:pt x="5816871" y="0"/>
                </a:lnTo>
                <a:lnTo>
                  <a:pt x="5816871" y="3451901"/>
                </a:lnTo>
                <a:lnTo>
                  <a:pt x="0" y="3451901"/>
                </a:lnTo>
                <a:lnTo>
                  <a:pt x="0" y="0"/>
                </a:lnTo>
                <a:close/>
              </a:path>
            </a:pathLst>
          </a:custGeom>
          <a:blipFill>
            <a:blip r:embed="rId11"/>
            <a:stretch>
              <a:fillRect l="0" t="0" r="0" b="0"/>
            </a:stretch>
          </a:blipFill>
        </p:spPr>
      </p:sp>
      <p:sp>
        <p:nvSpPr>
          <p:cNvPr name="TextBox 23" id="23"/>
          <p:cNvSpPr txBox="true"/>
          <p:nvPr/>
        </p:nvSpPr>
        <p:spPr>
          <a:xfrm rot="0">
            <a:off x="10634134" y="6293455"/>
            <a:ext cx="6099213" cy="21748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6262F"/>
                </a:solidFill>
                <a:latin typeface="Garet"/>
                <a:ea typeface="Garet"/>
                <a:cs typeface="Garet"/>
                <a:sym typeface="Garet"/>
              </a:rPr>
              <a:t>Fichier de sortie : csv</a:t>
            </a:r>
          </a:p>
          <a:p>
            <a:pPr algn="just">
              <a:lnSpc>
                <a:spcPts val="3499"/>
              </a:lnSpc>
            </a:pPr>
          </a:p>
          <a:p>
            <a:pPr algn="just" marL="539749" indent="-269875" lvl="1">
              <a:lnSpc>
                <a:spcPts val="3499"/>
              </a:lnSpc>
              <a:buFont typeface="Arial"/>
              <a:buChar char="•"/>
            </a:pPr>
            <a:r>
              <a:rPr lang="en-US" sz="2499">
                <a:solidFill>
                  <a:srgbClr val="26262F"/>
                </a:solidFill>
                <a:latin typeface="Garet"/>
                <a:ea typeface="Garet"/>
                <a:cs typeface="Garet"/>
                <a:sym typeface="Garet"/>
              </a:rPr>
              <a:t>Téléchargement images possible + entrainement modèle sur cette nouvelle catégorie</a:t>
            </a:r>
          </a:p>
        </p:txBody>
      </p:sp>
      <p:sp>
        <p:nvSpPr>
          <p:cNvPr name="TextBox 24" id="24"/>
          <p:cNvSpPr txBox="true"/>
          <p:nvPr/>
        </p:nvSpPr>
        <p:spPr>
          <a:xfrm rot="0">
            <a:off x="2366944" y="2432841"/>
            <a:ext cx="8062579" cy="17367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26262F"/>
                </a:solidFill>
                <a:latin typeface="Garet"/>
                <a:ea typeface="Garet"/>
                <a:cs typeface="Garet"/>
                <a:sym typeface="Garet"/>
              </a:rPr>
              <a:t>Objectif : étendre gamme de produits </a:t>
            </a:r>
          </a:p>
          <a:p>
            <a:pPr algn="just">
              <a:lnSpc>
                <a:spcPts val="3499"/>
              </a:lnSpc>
            </a:pPr>
            <a:r>
              <a:rPr lang="en-US" sz="2499">
                <a:solidFill>
                  <a:srgbClr val="26262F"/>
                </a:solidFill>
                <a:latin typeface="Garet"/>
                <a:ea typeface="Garet"/>
                <a:cs typeface="Garet"/>
                <a:sym typeface="Garet"/>
              </a:rPr>
              <a:t>       ⟶ 🍾</a:t>
            </a:r>
            <a:r>
              <a:rPr lang="en-US" sz="2499" b="true">
                <a:solidFill>
                  <a:srgbClr val="26262F"/>
                </a:solidFill>
                <a:latin typeface="Garet Bold"/>
                <a:ea typeface="Garet Bold"/>
                <a:cs typeface="Garet Bold"/>
                <a:sym typeface="Garet Bold"/>
              </a:rPr>
              <a:t>champagne 🍾</a:t>
            </a:r>
          </a:p>
          <a:p>
            <a:pPr algn="just">
              <a:lnSpc>
                <a:spcPts val="3499"/>
              </a:lnSpc>
            </a:pPr>
          </a:p>
          <a:p>
            <a:pPr algn="just" marL="539749" indent="-269875" lvl="1">
              <a:lnSpc>
                <a:spcPts val="3499"/>
              </a:lnSpc>
              <a:buFont typeface="Arial"/>
              <a:buChar char="•"/>
            </a:pPr>
            <a:r>
              <a:rPr lang="en-US" sz="2499">
                <a:solidFill>
                  <a:srgbClr val="26262F"/>
                </a:solidFill>
                <a:latin typeface="Garet"/>
                <a:ea typeface="Garet"/>
                <a:cs typeface="Garet"/>
                <a:sym typeface="Garet"/>
              </a:rPr>
              <a:t>Appel API OpenFoodFacts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13743854" y="3436538"/>
            <a:ext cx="7906424" cy="7906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1934097" y="2015845"/>
            <a:ext cx="5208967" cy="6255310"/>
          </a:xfrm>
          <a:custGeom>
            <a:avLst/>
            <a:gdLst/>
            <a:ahLst/>
            <a:cxnLst/>
            <a:rect r="r" b="b" t="t" l="l"/>
            <a:pathLst>
              <a:path h="6255310" w="5208967">
                <a:moveTo>
                  <a:pt x="0" y="0"/>
                </a:moveTo>
                <a:lnTo>
                  <a:pt x="5208967" y="0"/>
                </a:lnTo>
                <a:lnTo>
                  <a:pt x="5208967" y="6255310"/>
                </a:lnTo>
                <a:lnTo>
                  <a:pt x="0" y="625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62279" y="-772911"/>
            <a:ext cx="7906424" cy="7906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4936" y="2266224"/>
            <a:ext cx="11337551" cy="5269421"/>
            <a:chOff x="0" y="0"/>
            <a:chExt cx="2622560" cy="1218903"/>
          </a:xfrm>
        </p:grpSpPr>
        <p:sp>
          <p:nvSpPr>
            <p:cNvPr name="Freeform 10" id="10"/>
            <p:cNvSpPr/>
            <p:nvPr/>
          </p:nvSpPr>
          <p:spPr>
            <a:xfrm flipH="false" flipV="false" rot="0">
              <a:off x="3373" y="0"/>
              <a:ext cx="2615814" cy="1218903"/>
            </a:xfrm>
            <a:custGeom>
              <a:avLst/>
              <a:gdLst/>
              <a:ahLst/>
              <a:cxnLst/>
              <a:rect r="r" b="b" t="t" l="l"/>
              <a:pathLst>
                <a:path h="1218903" w="2615814">
                  <a:moveTo>
                    <a:pt x="227141" y="1218903"/>
                  </a:moveTo>
                  <a:lnTo>
                    <a:pt x="2388672" y="1218903"/>
                  </a:lnTo>
                  <a:cubicBezTo>
                    <a:pt x="2404434" y="1218903"/>
                    <a:pt x="2417886" y="1207508"/>
                    <a:pt x="2420478" y="1191960"/>
                  </a:cubicBezTo>
                  <a:lnTo>
                    <a:pt x="2614695" y="26942"/>
                  </a:lnTo>
                  <a:cubicBezTo>
                    <a:pt x="2615814" y="20233"/>
                    <a:pt x="2613923" y="13372"/>
                    <a:pt x="2609527" y="8182"/>
                  </a:cubicBezTo>
                  <a:cubicBezTo>
                    <a:pt x="2605131" y="2993"/>
                    <a:pt x="2598674" y="0"/>
                    <a:pt x="2591872" y="0"/>
                  </a:cubicBezTo>
                  <a:lnTo>
                    <a:pt x="23941" y="0"/>
                  </a:lnTo>
                  <a:cubicBezTo>
                    <a:pt x="17140" y="0"/>
                    <a:pt x="10683" y="2993"/>
                    <a:pt x="6286" y="8182"/>
                  </a:cubicBezTo>
                  <a:cubicBezTo>
                    <a:pt x="1890" y="13372"/>
                    <a:pt x="0" y="20233"/>
                    <a:pt x="1119" y="26942"/>
                  </a:cubicBezTo>
                  <a:lnTo>
                    <a:pt x="195335" y="1191960"/>
                  </a:lnTo>
                  <a:cubicBezTo>
                    <a:pt x="197927" y="1207508"/>
                    <a:pt x="211379" y="1218903"/>
                    <a:pt x="227141" y="1218903"/>
                  </a:cubicBezTo>
                  <a:close/>
                </a:path>
              </a:pathLst>
            </a:custGeom>
            <a:solidFill>
              <a:srgbClr val="E1EBED"/>
            </a:solidFill>
          </p:spPr>
        </p:sp>
        <p:sp>
          <p:nvSpPr>
            <p:cNvPr name="TextBox 11" id="11"/>
            <p:cNvSpPr txBox="true"/>
            <p:nvPr/>
          </p:nvSpPr>
          <p:spPr>
            <a:xfrm>
              <a:off x="127000" y="-38100"/>
              <a:ext cx="2368560" cy="125700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346138" y="73105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1934097" y="1159799"/>
            <a:ext cx="766015" cy="766015"/>
          </a:xfrm>
          <a:custGeom>
            <a:avLst/>
            <a:gdLst/>
            <a:ahLst/>
            <a:cxnLst/>
            <a:rect r="r" b="b" t="t" l="l"/>
            <a:pathLst>
              <a:path h="766015" w="766015">
                <a:moveTo>
                  <a:pt x="0" y="0"/>
                </a:moveTo>
                <a:lnTo>
                  <a:pt x="766015" y="0"/>
                </a:lnTo>
                <a:lnTo>
                  <a:pt x="766015" y="766016"/>
                </a:lnTo>
                <a:lnTo>
                  <a:pt x="0" y="766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5" id="15"/>
          <p:cNvSpPr txBox="true"/>
          <p:nvPr/>
        </p:nvSpPr>
        <p:spPr>
          <a:xfrm rot="0">
            <a:off x="2043073" y="4220529"/>
            <a:ext cx="9541277" cy="1349388"/>
          </a:xfrm>
          <a:prstGeom prst="rect">
            <a:avLst/>
          </a:prstGeom>
        </p:spPr>
        <p:txBody>
          <a:bodyPr anchor="t" rtlCol="false" tIns="0" lIns="0" bIns="0" rIns="0">
            <a:spAutoFit/>
          </a:bodyPr>
          <a:lstStyle/>
          <a:p>
            <a:pPr algn="ctr">
              <a:lnSpc>
                <a:spcPts val="10000"/>
              </a:lnSpc>
            </a:pPr>
            <a:r>
              <a:rPr lang="en-US" sz="10000">
                <a:solidFill>
                  <a:srgbClr val="FF7F50"/>
                </a:solidFill>
                <a:latin typeface="Archivo Black"/>
                <a:ea typeface="Archivo Black"/>
                <a:cs typeface="Archivo Black"/>
                <a:sym typeface="Archivo Black"/>
              </a:rPr>
              <a:t>CONCLUSION</a:t>
            </a:r>
          </a:p>
        </p:txBody>
      </p:sp>
      <p:sp>
        <p:nvSpPr>
          <p:cNvPr name="Freeform 16" id="16"/>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3189937" y="1953563"/>
            <a:ext cx="6379874" cy="63798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654594" y="3846222"/>
            <a:ext cx="882149" cy="2594556"/>
          </a:xfrm>
          <a:custGeom>
            <a:avLst/>
            <a:gdLst/>
            <a:ahLst/>
            <a:cxnLst/>
            <a:rect r="r" b="b" t="t" l="l"/>
            <a:pathLst>
              <a:path h="2594556" w="882149">
                <a:moveTo>
                  <a:pt x="0" y="0"/>
                </a:moveTo>
                <a:lnTo>
                  <a:pt x="882149" y="0"/>
                </a:lnTo>
                <a:lnTo>
                  <a:pt x="882149" y="2594556"/>
                </a:lnTo>
                <a:lnTo>
                  <a:pt x="0" y="2594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858771" y="7318344"/>
            <a:ext cx="1015093" cy="101509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998748" y="-3953212"/>
            <a:ext cx="7906424" cy="7906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3822493" y="1028700"/>
            <a:ext cx="13436807" cy="8460804"/>
            <a:chOff x="0" y="0"/>
            <a:chExt cx="599524" cy="377504"/>
          </a:xfrm>
        </p:grpSpPr>
        <p:sp>
          <p:nvSpPr>
            <p:cNvPr name="Freeform 14" id="14"/>
            <p:cNvSpPr/>
            <p:nvPr/>
          </p:nvSpPr>
          <p:spPr>
            <a:xfrm flipH="false" flipV="false" rot="0">
              <a:off x="0" y="0"/>
              <a:ext cx="599524" cy="377504"/>
            </a:xfrm>
            <a:custGeom>
              <a:avLst/>
              <a:gdLst/>
              <a:ahLst/>
              <a:cxnLst/>
              <a:rect r="r" b="b" t="t" l="l"/>
              <a:pathLst>
                <a:path h="377504" w="599524">
                  <a:moveTo>
                    <a:pt x="57617" y="0"/>
                  </a:moveTo>
                  <a:lnTo>
                    <a:pt x="541906" y="0"/>
                  </a:lnTo>
                  <a:cubicBezTo>
                    <a:pt x="573728" y="0"/>
                    <a:pt x="599524" y="25796"/>
                    <a:pt x="599524" y="57617"/>
                  </a:cubicBezTo>
                  <a:lnTo>
                    <a:pt x="599524" y="319887"/>
                  </a:lnTo>
                  <a:cubicBezTo>
                    <a:pt x="599524" y="351708"/>
                    <a:pt x="573728" y="377504"/>
                    <a:pt x="541906" y="377504"/>
                  </a:cubicBezTo>
                  <a:lnTo>
                    <a:pt x="57617" y="377504"/>
                  </a:lnTo>
                  <a:cubicBezTo>
                    <a:pt x="25796" y="377504"/>
                    <a:pt x="0" y="351708"/>
                    <a:pt x="0" y="319887"/>
                  </a:cubicBezTo>
                  <a:lnTo>
                    <a:pt x="0" y="57617"/>
                  </a:lnTo>
                  <a:cubicBezTo>
                    <a:pt x="0" y="25796"/>
                    <a:pt x="25796" y="0"/>
                    <a:pt x="57617" y="0"/>
                  </a:cubicBezTo>
                  <a:close/>
                </a:path>
              </a:pathLst>
            </a:custGeom>
            <a:solidFill>
              <a:srgbClr val="E1EBED"/>
            </a:solidFill>
            <a:ln cap="rnd">
              <a:noFill/>
              <a:prstDash val="solid"/>
              <a:round/>
            </a:ln>
          </p:spPr>
        </p:sp>
        <p:sp>
          <p:nvSpPr>
            <p:cNvPr name="TextBox 15" id="15"/>
            <p:cNvSpPr txBox="true"/>
            <p:nvPr/>
          </p:nvSpPr>
          <p:spPr>
            <a:xfrm>
              <a:off x="0" y="-38100"/>
              <a:ext cx="599524" cy="41560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6" id="16"/>
          <p:cNvSpPr txBox="true"/>
          <p:nvPr/>
        </p:nvSpPr>
        <p:spPr>
          <a:xfrm rot="0">
            <a:off x="4644879" y="1797391"/>
            <a:ext cx="11835316" cy="1033781"/>
          </a:xfrm>
          <a:prstGeom prst="rect">
            <a:avLst/>
          </a:prstGeom>
        </p:spPr>
        <p:txBody>
          <a:bodyPr anchor="t" rtlCol="false" tIns="0" lIns="0" bIns="0" rIns="0">
            <a:spAutoFit/>
          </a:bodyPr>
          <a:lstStyle/>
          <a:p>
            <a:pPr algn="l">
              <a:lnSpc>
                <a:spcPts val="7700"/>
              </a:lnSpc>
            </a:pPr>
            <a:r>
              <a:rPr lang="en-US" sz="7700">
                <a:solidFill>
                  <a:srgbClr val="FF7F50"/>
                </a:solidFill>
                <a:latin typeface="Archivo Black"/>
                <a:ea typeface="Archivo Black"/>
                <a:cs typeface="Archivo Black"/>
                <a:sym typeface="Archivo Black"/>
              </a:rPr>
              <a:t>CONCLUSION</a:t>
            </a:r>
          </a:p>
        </p:txBody>
      </p:sp>
      <p:grpSp>
        <p:nvGrpSpPr>
          <p:cNvPr name="Group 17" id="17"/>
          <p:cNvGrpSpPr/>
          <p:nvPr/>
        </p:nvGrpSpPr>
        <p:grpSpPr>
          <a:xfrm rot="0">
            <a:off x="4644879" y="3722967"/>
            <a:ext cx="782843" cy="78284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080933" y="3722967"/>
            <a:ext cx="782843" cy="7828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644879" y="4934435"/>
            <a:ext cx="782843" cy="78284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080933" y="4934435"/>
            <a:ext cx="782843" cy="78284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4644879" y="6145904"/>
            <a:ext cx="782843" cy="78284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1080933" y="6145904"/>
            <a:ext cx="782843" cy="78284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4644879" y="7357372"/>
            <a:ext cx="782843" cy="78284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1080933" y="7357372"/>
            <a:ext cx="782843" cy="78284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4694432" y="3887360"/>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1</a:t>
            </a:r>
          </a:p>
        </p:txBody>
      </p:sp>
      <p:sp>
        <p:nvSpPr>
          <p:cNvPr name="TextBox 42" id="42"/>
          <p:cNvSpPr txBox="true"/>
          <p:nvPr/>
        </p:nvSpPr>
        <p:spPr>
          <a:xfrm rot="0">
            <a:off x="11130486" y="3887360"/>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1</a:t>
            </a:r>
          </a:p>
        </p:txBody>
      </p:sp>
      <p:sp>
        <p:nvSpPr>
          <p:cNvPr name="TextBox 43" id="43"/>
          <p:cNvSpPr txBox="true"/>
          <p:nvPr/>
        </p:nvSpPr>
        <p:spPr>
          <a:xfrm rot="0">
            <a:off x="4694432" y="5086835"/>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2</a:t>
            </a:r>
          </a:p>
        </p:txBody>
      </p:sp>
      <p:sp>
        <p:nvSpPr>
          <p:cNvPr name="TextBox 44" id="44"/>
          <p:cNvSpPr txBox="true"/>
          <p:nvPr/>
        </p:nvSpPr>
        <p:spPr>
          <a:xfrm rot="0">
            <a:off x="11130486" y="5086835"/>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2</a:t>
            </a:r>
          </a:p>
        </p:txBody>
      </p:sp>
      <p:sp>
        <p:nvSpPr>
          <p:cNvPr name="TextBox 45" id="45"/>
          <p:cNvSpPr txBox="true"/>
          <p:nvPr/>
        </p:nvSpPr>
        <p:spPr>
          <a:xfrm rot="0">
            <a:off x="4694432" y="6286311"/>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3</a:t>
            </a:r>
          </a:p>
        </p:txBody>
      </p:sp>
      <p:sp>
        <p:nvSpPr>
          <p:cNvPr name="TextBox 46" id="46"/>
          <p:cNvSpPr txBox="true"/>
          <p:nvPr/>
        </p:nvSpPr>
        <p:spPr>
          <a:xfrm rot="0">
            <a:off x="11130486" y="6286311"/>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3</a:t>
            </a:r>
          </a:p>
        </p:txBody>
      </p:sp>
      <p:sp>
        <p:nvSpPr>
          <p:cNvPr name="TextBox 47" id="47"/>
          <p:cNvSpPr txBox="true"/>
          <p:nvPr/>
        </p:nvSpPr>
        <p:spPr>
          <a:xfrm rot="0">
            <a:off x="4694432" y="7485787"/>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4</a:t>
            </a:r>
          </a:p>
        </p:txBody>
      </p:sp>
      <p:sp>
        <p:nvSpPr>
          <p:cNvPr name="TextBox 48" id="48"/>
          <p:cNvSpPr txBox="true"/>
          <p:nvPr/>
        </p:nvSpPr>
        <p:spPr>
          <a:xfrm rot="0">
            <a:off x="11130486" y="7485787"/>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4</a:t>
            </a:r>
          </a:p>
        </p:txBody>
      </p:sp>
      <p:sp>
        <p:nvSpPr>
          <p:cNvPr name="TextBox 49" id="49"/>
          <p:cNvSpPr txBox="true"/>
          <p:nvPr/>
        </p:nvSpPr>
        <p:spPr>
          <a:xfrm rot="0">
            <a:off x="5757067" y="3908638"/>
            <a:ext cx="3825762"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FAISABILITÉ DE L’ÉTUDE</a:t>
            </a:r>
          </a:p>
        </p:txBody>
      </p:sp>
      <p:sp>
        <p:nvSpPr>
          <p:cNvPr name="TextBox 50" id="50"/>
          <p:cNvSpPr txBox="true"/>
          <p:nvPr/>
        </p:nvSpPr>
        <p:spPr>
          <a:xfrm rot="0">
            <a:off x="12244777" y="3722967"/>
            <a:ext cx="3961492" cy="742950"/>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OPTIMISATION DES HYPERPARAMÈTRES</a:t>
            </a:r>
          </a:p>
        </p:txBody>
      </p:sp>
      <p:sp>
        <p:nvSpPr>
          <p:cNvPr name="TextBox 51" id="51"/>
          <p:cNvSpPr txBox="true"/>
          <p:nvPr/>
        </p:nvSpPr>
        <p:spPr>
          <a:xfrm rot="0">
            <a:off x="5757067" y="4776010"/>
            <a:ext cx="4783830" cy="111442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CLASSIFICATION DES IMAGES (TRANSFER LEARNING). EFFICACITÉ : 86%</a:t>
            </a:r>
          </a:p>
        </p:txBody>
      </p:sp>
      <p:sp>
        <p:nvSpPr>
          <p:cNvPr name="TextBox 52" id="52"/>
          <p:cNvSpPr txBox="true"/>
          <p:nvPr/>
        </p:nvSpPr>
        <p:spPr>
          <a:xfrm rot="0">
            <a:off x="12244777" y="4776010"/>
            <a:ext cx="4894244" cy="111442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TEST D’AUTRES MODÈLES DE CLASSIFICATION (SUPERVISÉE OU NON)</a:t>
            </a:r>
          </a:p>
        </p:txBody>
      </p:sp>
      <p:sp>
        <p:nvSpPr>
          <p:cNvPr name="TextBox 53" id="53"/>
          <p:cNvSpPr txBox="true"/>
          <p:nvPr/>
        </p:nvSpPr>
        <p:spPr>
          <a:xfrm rot="0">
            <a:off x="5757067" y="6351588"/>
            <a:ext cx="5205317"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TEST SUR NOUVELLES DONNÉES</a:t>
            </a:r>
          </a:p>
        </p:txBody>
      </p:sp>
      <p:sp>
        <p:nvSpPr>
          <p:cNvPr name="TextBox 54" id="54"/>
          <p:cNvSpPr txBox="true"/>
          <p:nvPr/>
        </p:nvSpPr>
        <p:spPr>
          <a:xfrm rot="0">
            <a:off x="12244777" y="6145904"/>
            <a:ext cx="3664117" cy="742950"/>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PROJECTION AVANT CLASSIFICATION ?</a:t>
            </a:r>
          </a:p>
        </p:txBody>
      </p:sp>
      <p:sp>
        <p:nvSpPr>
          <p:cNvPr name="TextBox 55" id="55"/>
          <p:cNvSpPr txBox="true"/>
          <p:nvPr/>
        </p:nvSpPr>
        <p:spPr>
          <a:xfrm rot="0">
            <a:off x="5757067" y="7191581"/>
            <a:ext cx="5205317" cy="111442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TÉLÉCHARGEMENT DE DONNEES OPENFOODFACTS POUR EXTENSION CATALOGUE</a:t>
            </a:r>
          </a:p>
        </p:txBody>
      </p:sp>
      <p:sp>
        <p:nvSpPr>
          <p:cNvPr name="TextBox 56" id="56"/>
          <p:cNvSpPr txBox="true"/>
          <p:nvPr/>
        </p:nvSpPr>
        <p:spPr>
          <a:xfrm rot="0">
            <a:off x="12244777" y="7357372"/>
            <a:ext cx="4894244" cy="742950"/>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DATA DRIFT (ÉVOLUTION DANS LE TEMPS DU MODÈLE?)</a:t>
            </a:r>
          </a:p>
        </p:txBody>
      </p:sp>
      <p:sp>
        <p:nvSpPr>
          <p:cNvPr name="TextBox 57" id="57"/>
          <p:cNvSpPr txBox="true"/>
          <p:nvPr/>
        </p:nvSpPr>
        <p:spPr>
          <a:xfrm rot="0">
            <a:off x="6406093" y="3091142"/>
            <a:ext cx="2527709" cy="422275"/>
          </a:xfrm>
          <a:prstGeom prst="rect">
            <a:avLst/>
          </a:prstGeom>
        </p:spPr>
        <p:txBody>
          <a:bodyPr anchor="t" rtlCol="false" tIns="0" lIns="0" bIns="0" rIns="0">
            <a:spAutoFit/>
          </a:bodyPr>
          <a:lstStyle/>
          <a:p>
            <a:pPr algn="ctr">
              <a:lnSpc>
                <a:spcPts val="3499"/>
              </a:lnSpc>
            </a:pPr>
            <a:r>
              <a:rPr lang="en-US" sz="2499" b="true">
                <a:solidFill>
                  <a:srgbClr val="10AEB2"/>
                </a:solidFill>
                <a:latin typeface="Garet Bold"/>
                <a:ea typeface="Garet Bold"/>
                <a:cs typeface="Garet Bold"/>
                <a:sym typeface="Garet Bold"/>
              </a:rPr>
              <a:t>Travail réalisé</a:t>
            </a:r>
          </a:p>
        </p:txBody>
      </p:sp>
      <p:sp>
        <p:nvSpPr>
          <p:cNvPr name="TextBox 58" id="58"/>
          <p:cNvSpPr txBox="true"/>
          <p:nvPr/>
        </p:nvSpPr>
        <p:spPr>
          <a:xfrm rot="0">
            <a:off x="12734893" y="3091142"/>
            <a:ext cx="2527709" cy="422275"/>
          </a:xfrm>
          <a:prstGeom prst="rect">
            <a:avLst/>
          </a:prstGeom>
        </p:spPr>
        <p:txBody>
          <a:bodyPr anchor="t" rtlCol="false" tIns="0" lIns="0" bIns="0" rIns="0">
            <a:spAutoFit/>
          </a:bodyPr>
          <a:lstStyle/>
          <a:p>
            <a:pPr algn="ctr">
              <a:lnSpc>
                <a:spcPts val="3499"/>
              </a:lnSpc>
            </a:pPr>
            <a:r>
              <a:rPr lang="en-US" sz="2499" b="true">
                <a:solidFill>
                  <a:srgbClr val="FF7F50"/>
                </a:solidFill>
                <a:latin typeface="Garet Bold"/>
                <a:ea typeface="Garet Bold"/>
                <a:cs typeface="Garet Bold"/>
                <a:sym typeface="Garet Bold"/>
              </a:rPr>
              <a:t>Limites</a:t>
            </a:r>
          </a:p>
        </p:txBody>
      </p:sp>
      <p:sp>
        <p:nvSpPr>
          <p:cNvPr name="Freeform 59" id="59"/>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0" id="60"/>
          <p:cNvGrpSpPr/>
          <p:nvPr/>
        </p:nvGrpSpPr>
        <p:grpSpPr>
          <a:xfrm rot="0">
            <a:off x="11130486" y="8568841"/>
            <a:ext cx="782843" cy="782843"/>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62" id="6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3" id="63"/>
          <p:cNvSpPr txBox="true"/>
          <p:nvPr/>
        </p:nvSpPr>
        <p:spPr>
          <a:xfrm rot="0">
            <a:off x="11180039" y="8697255"/>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5</a:t>
            </a:r>
          </a:p>
        </p:txBody>
      </p:sp>
      <p:sp>
        <p:nvSpPr>
          <p:cNvPr name="TextBox 64" id="64"/>
          <p:cNvSpPr txBox="true"/>
          <p:nvPr/>
        </p:nvSpPr>
        <p:spPr>
          <a:xfrm rot="0">
            <a:off x="12244777" y="8568841"/>
            <a:ext cx="4894244" cy="742950"/>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CLASSIFICATION TEXTE + HYBRIDATION (IMAGES)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309512" y="-1346526"/>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4832818" y="3149037"/>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606386" y="-1346526"/>
            <a:ext cx="8991126" cy="899112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28700" y="1028700"/>
            <a:ext cx="16230600" cy="6304430"/>
            <a:chOff x="0" y="0"/>
            <a:chExt cx="3138035" cy="1218903"/>
          </a:xfrm>
        </p:grpSpPr>
        <p:sp>
          <p:nvSpPr>
            <p:cNvPr name="Freeform 12" id="12"/>
            <p:cNvSpPr/>
            <p:nvPr/>
          </p:nvSpPr>
          <p:spPr>
            <a:xfrm flipH="false" flipV="false" rot="0">
              <a:off x="2356" y="0"/>
              <a:ext cx="3133322" cy="1218903"/>
            </a:xfrm>
            <a:custGeom>
              <a:avLst/>
              <a:gdLst/>
              <a:ahLst/>
              <a:cxnLst/>
              <a:rect r="r" b="b" t="t" l="l"/>
              <a:pathLst>
                <a:path h="1218903" w="3133322">
                  <a:moveTo>
                    <a:pt x="219924" y="1218903"/>
                  </a:moveTo>
                  <a:lnTo>
                    <a:pt x="2913399" y="1218903"/>
                  </a:lnTo>
                  <a:cubicBezTo>
                    <a:pt x="2924409" y="1218903"/>
                    <a:pt x="2933806" y="1210943"/>
                    <a:pt x="2935616" y="1200083"/>
                  </a:cubicBezTo>
                  <a:lnTo>
                    <a:pt x="3132541" y="18820"/>
                  </a:lnTo>
                  <a:cubicBezTo>
                    <a:pt x="3133323" y="14134"/>
                    <a:pt x="3132002" y="9341"/>
                    <a:pt x="3128931" y="5716"/>
                  </a:cubicBezTo>
                  <a:cubicBezTo>
                    <a:pt x="3125861" y="2090"/>
                    <a:pt x="3121350" y="0"/>
                    <a:pt x="3116599" y="0"/>
                  </a:cubicBezTo>
                  <a:lnTo>
                    <a:pt x="16724" y="0"/>
                  </a:lnTo>
                  <a:cubicBezTo>
                    <a:pt x="11973" y="0"/>
                    <a:pt x="7462" y="2090"/>
                    <a:pt x="4391" y="5716"/>
                  </a:cubicBezTo>
                  <a:cubicBezTo>
                    <a:pt x="1320" y="9341"/>
                    <a:pt x="0" y="14134"/>
                    <a:pt x="781" y="18820"/>
                  </a:cubicBezTo>
                  <a:lnTo>
                    <a:pt x="197707" y="1200083"/>
                  </a:lnTo>
                  <a:cubicBezTo>
                    <a:pt x="199517" y="1210943"/>
                    <a:pt x="208914" y="1218903"/>
                    <a:pt x="219924" y="1218903"/>
                  </a:cubicBezTo>
                  <a:close/>
                </a:path>
              </a:pathLst>
            </a:custGeom>
            <a:solidFill>
              <a:srgbClr val="E1EBED"/>
            </a:solidFill>
          </p:spPr>
        </p:sp>
        <p:sp>
          <p:nvSpPr>
            <p:cNvPr name="TextBox 13" id="13"/>
            <p:cNvSpPr txBox="true"/>
            <p:nvPr/>
          </p:nvSpPr>
          <p:spPr>
            <a:xfrm>
              <a:off x="127000" y="-38100"/>
              <a:ext cx="2884035" cy="125700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3781600"/>
            <a:ext cx="6622293" cy="4948659"/>
          </a:xfrm>
          <a:custGeom>
            <a:avLst/>
            <a:gdLst/>
            <a:ahLst/>
            <a:cxnLst/>
            <a:rect r="r" b="b" t="t" l="l"/>
            <a:pathLst>
              <a:path h="4948659" w="6622293">
                <a:moveTo>
                  <a:pt x="0" y="0"/>
                </a:moveTo>
                <a:lnTo>
                  <a:pt x="6622293" y="0"/>
                </a:lnTo>
                <a:lnTo>
                  <a:pt x="6622293" y="4948659"/>
                </a:lnTo>
                <a:lnTo>
                  <a:pt x="0" y="4948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5" id="15"/>
          <p:cNvSpPr/>
          <p:nvPr/>
        </p:nvSpPr>
        <p:spPr>
          <a:xfrm flipH="false" flipV="false" rot="0">
            <a:off x="1911518" y="1490926"/>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6" id="16"/>
          <p:cNvSpPr/>
          <p:nvPr/>
        </p:nvSpPr>
        <p:spPr>
          <a:xfrm flipH="false" flipV="false" rot="-2607425">
            <a:off x="4771735" y="2267760"/>
            <a:ext cx="882149" cy="2594556"/>
          </a:xfrm>
          <a:custGeom>
            <a:avLst/>
            <a:gdLst/>
            <a:ahLst/>
            <a:cxnLst/>
            <a:rect r="r" b="b" t="t" l="l"/>
            <a:pathLst>
              <a:path h="2594556" w="882149">
                <a:moveTo>
                  <a:pt x="0" y="0"/>
                </a:moveTo>
                <a:lnTo>
                  <a:pt x="882149" y="0"/>
                </a:lnTo>
                <a:lnTo>
                  <a:pt x="882149" y="2594557"/>
                </a:lnTo>
                <a:lnTo>
                  <a:pt x="0" y="25945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7" id="17"/>
          <p:cNvSpPr txBox="true"/>
          <p:nvPr/>
        </p:nvSpPr>
        <p:spPr>
          <a:xfrm rot="0">
            <a:off x="8177190" y="2009775"/>
            <a:ext cx="8583916" cy="1609725"/>
          </a:xfrm>
          <a:prstGeom prst="rect">
            <a:avLst/>
          </a:prstGeom>
        </p:spPr>
        <p:txBody>
          <a:bodyPr anchor="t" rtlCol="false" tIns="0" lIns="0" bIns="0" rIns="0">
            <a:spAutoFit/>
          </a:bodyPr>
          <a:lstStyle/>
          <a:p>
            <a:pPr algn="l">
              <a:lnSpc>
                <a:spcPts val="12000"/>
              </a:lnSpc>
            </a:pPr>
            <a:r>
              <a:rPr lang="en-US" sz="12000">
                <a:solidFill>
                  <a:srgbClr val="FF7F50"/>
                </a:solidFill>
                <a:latin typeface="Archivo Black"/>
                <a:ea typeface="Archivo Black"/>
                <a:cs typeface="Archivo Black"/>
                <a:sym typeface="Archivo Black"/>
              </a:rPr>
              <a:t>MERCI !</a:t>
            </a:r>
          </a:p>
        </p:txBody>
      </p:sp>
      <p:sp>
        <p:nvSpPr>
          <p:cNvPr name="TextBox 18" id="18"/>
          <p:cNvSpPr txBox="true"/>
          <p:nvPr/>
        </p:nvSpPr>
        <p:spPr>
          <a:xfrm rot="0">
            <a:off x="8364013" y="5231656"/>
            <a:ext cx="7232152" cy="1047750"/>
          </a:xfrm>
          <a:prstGeom prst="rect">
            <a:avLst/>
          </a:prstGeom>
        </p:spPr>
        <p:txBody>
          <a:bodyPr anchor="t" rtlCol="false" tIns="0" lIns="0" bIns="0" rIns="0">
            <a:spAutoFit/>
          </a:bodyPr>
          <a:lstStyle/>
          <a:p>
            <a:pPr algn="just" marL="0" indent="0" lvl="0">
              <a:lnSpc>
                <a:spcPts val="4200"/>
              </a:lnSpc>
              <a:spcBef>
                <a:spcPct val="0"/>
              </a:spcBef>
            </a:pPr>
            <a:r>
              <a:rPr lang="en-US" sz="3000" i="true">
                <a:solidFill>
                  <a:srgbClr val="26262F"/>
                </a:solidFill>
                <a:latin typeface="Garet Italics"/>
                <a:ea typeface="Garet Italics"/>
                <a:cs typeface="Garet Italics"/>
                <a:sym typeface="Garet Italics"/>
              </a:rPr>
              <a:t>POUR VOTRE ÉCOUTE ET VOS QUESTIONS !</a:t>
            </a:r>
          </a:p>
        </p:txBody>
      </p:sp>
      <p:sp>
        <p:nvSpPr>
          <p:cNvPr name="Freeform 19" id="19"/>
          <p:cNvSpPr/>
          <p:nvPr/>
        </p:nvSpPr>
        <p:spPr>
          <a:xfrm flipH="false" flipV="false" rot="7238611">
            <a:off x="15289832" y="1577304"/>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0" id="20"/>
          <p:cNvSpPr/>
          <p:nvPr/>
        </p:nvSpPr>
        <p:spPr>
          <a:xfrm flipH="false" flipV="false" rot="0">
            <a:off x="15596165" y="4043915"/>
            <a:ext cx="766015" cy="766015"/>
          </a:xfrm>
          <a:custGeom>
            <a:avLst/>
            <a:gdLst/>
            <a:ahLst/>
            <a:cxnLst/>
            <a:rect r="r" b="b" t="t" l="l"/>
            <a:pathLst>
              <a:path h="766015" w="766015">
                <a:moveTo>
                  <a:pt x="0" y="0"/>
                </a:moveTo>
                <a:lnTo>
                  <a:pt x="766015" y="0"/>
                </a:lnTo>
                <a:lnTo>
                  <a:pt x="766015" y="766015"/>
                </a:lnTo>
                <a:lnTo>
                  <a:pt x="0" y="7660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3189937" y="1953563"/>
            <a:ext cx="6379874" cy="63798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654594" y="3846222"/>
            <a:ext cx="882149" cy="2594556"/>
          </a:xfrm>
          <a:custGeom>
            <a:avLst/>
            <a:gdLst/>
            <a:ahLst/>
            <a:cxnLst/>
            <a:rect r="r" b="b" t="t" l="l"/>
            <a:pathLst>
              <a:path h="2594556" w="882149">
                <a:moveTo>
                  <a:pt x="0" y="0"/>
                </a:moveTo>
                <a:lnTo>
                  <a:pt x="882149" y="0"/>
                </a:lnTo>
                <a:lnTo>
                  <a:pt x="882149" y="2594556"/>
                </a:lnTo>
                <a:lnTo>
                  <a:pt x="0" y="2594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858771" y="7318344"/>
            <a:ext cx="1015093" cy="101509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3998748" y="-3953212"/>
            <a:ext cx="7906424" cy="7906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3" id="13"/>
          <p:cNvGrpSpPr/>
          <p:nvPr/>
        </p:nvGrpSpPr>
        <p:grpSpPr>
          <a:xfrm rot="0">
            <a:off x="3822493" y="1028700"/>
            <a:ext cx="13436807" cy="8356426"/>
            <a:chOff x="0" y="0"/>
            <a:chExt cx="599524" cy="372847"/>
          </a:xfrm>
        </p:grpSpPr>
        <p:sp>
          <p:nvSpPr>
            <p:cNvPr name="Freeform 14" id="14"/>
            <p:cNvSpPr/>
            <p:nvPr/>
          </p:nvSpPr>
          <p:spPr>
            <a:xfrm flipH="false" flipV="false" rot="0">
              <a:off x="0" y="0"/>
              <a:ext cx="599524" cy="372847"/>
            </a:xfrm>
            <a:custGeom>
              <a:avLst/>
              <a:gdLst/>
              <a:ahLst/>
              <a:cxnLst/>
              <a:rect r="r" b="b" t="t" l="l"/>
              <a:pathLst>
                <a:path h="372847" w="599524">
                  <a:moveTo>
                    <a:pt x="57617" y="0"/>
                  </a:moveTo>
                  <a:lnTo>
                    <a:pt x="541906" y="0"/>
                  </a:lnTo>
                  <a:cubicBezTo>
                    <a:pt x="573728" y="0"/>
                    <a:pt x="599524" y="25796"/>
                    <a:pt x="599524" y="57617"/>
                  </a:cubicBezTo>
                  <a:lnTo>
                    <a:pt x="599524" y="315230"/>
                  </a:lnTo>
                  <a:cubicBezTo>
                    <a:pt x="599524" y="330511"/>
                    <a:pt x="593453" y="345166"/>
                    <a:pt x="582648" y="355971"/>
                  </a:cubicBezTo>
                  <a:cubicBezTo>
                    <a:pt x="571843" y="366777"/>
                    <a:pt x="557188" y="372847"/>
                    <a:pt x="541906" y="372847"/>
                  </a:cubicBezTo>
                  <a:lnTo>
                    <a:pt x="57617" y="372847"/>
                  </a:lnTo>
                  <a:cubicBezTo>
                    <a:pt x="25796" y="372847"/>
                    <a:pt x="0" y="347051"/>
                    <a:pt x="0" y="315230"/>
                  </a:cubicBezTo>
                  <a:lnTo>
                    <a:pt x="0" y="57617"/>
                  </a:lnTo>
                  <a:cubicBezTo>
                    <a:pt x="0" y="25796"/>
                    <a:pt x="25796" y="0"/>
                    <a:pt x="57617" y="0"/>
                  </a:cubicBezTo>
                  <a:close/>
                </a:path>
              </a:pathLst>
            </a:custGeom>
            <a:solidFill>
              <a:srgbClr val="E1EBED"/>
            </a:solidFill>
            <a:ln cap="rnd">
              <a:noFill/>
              <a:prstDash val="solid"/>
              <a:round/>
            </a:ln>
          </p:spPr>
        </p:sp>
        <p:sp>
          <p:nvSpPr>
            <p:cNvPr name="TextBox 15" id="15"/>
            <p:cNvSpPr txBox="true"/>
            <p:nvPr/>
          </p:nvSpPr>
          <p:spPr>
            <a:xfrm>
              <a:off x="0" y="-38100"/>
              <a:ext cx="599524" cy="41094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6" id="16"/>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644879" y="1368766"/>
            <a:ext cx="11835316" cy="1033781"/>
          </a:xfrm>
          <a:prstGeom prst="rect">
            <a:avLst/>
          </a:prstGeom>
        </p:spPr>
        <p:txBody>
          <a:bodyPr anchor="t" rtlCol="false" tIns="0" lIns="0" bIns="0" rIns="0">
            <a:spAutoFit/>
          </a:bodyPr>
          <a:lstStyle/>
          <a:p>
            <a:pPr algn="l">
              <a:lnSpc>
                <a:spcPts val="7700"/>
              </a:lnSpc>
            </a:pPr>
            <a:r>
              <a:rPr lang="en-US" sz="7700">
                <a:solidFill>
                  <a:srgbClr val="FF7F50"/>
                </a:solidFill>
                <a:latin typeface="Archivo Black"/>
                <a:ea typeface="Archivo Black"/>
                <a:cs typeface="Archivo Black"/>
                <a:sym typeface="Archivo Black"/>
              </a:rPr>
              <a:t>SOMMAIRE</a:t>
            </a:r>
          </a:p>
        </p:txBody>
      </p:sp>
      <p:grpSp>
        <p:nvGrpSpPr>
          <p:cNvPr name="Group 18" id="18"/>
          <p:cNvGrpSpPr/>
          <p:nvPr/>
        </p:nvGrpSpPr>
        <p:grpSpPr>
          <a:xfrm rot="0">
            <a:off x="4644879" y="2440647"/>
            <a:ext cx="782843" cy="78284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4644879" y="8446882"/>
            <a:ext cx="782843" cy="78284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4644879" y="3652115"/>
            <a:ext cx="782843" cy="78284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644879" y="4863584"/>
            <a:ext cx="782843" cy="78284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4644879" y="6075052"/>
            <a:ext cx="782843" cy="78284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4694432" y="2605039"/>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1</a:t>
            </a:r>
          </a:p>
        </p:txBody>
      </p:sp>
      <p:sp>
        <p:nvSpPr>
          <p:cNvPr name="TextBox 34" id="34"/>
          <p:cNvSpPr txBox="true"/>
          <p:nvPr/>
        </p:nvSpPr>
        <p:spPr>
          <a:xfrm rot="0">
            <a:off x="4694432" y="8611274"/>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6</a:t>
            </a:r>
          </a:p>
        </p:txBody>
      </p:sp>
      <p:sp>
        <p:nvSpPr>
          <p:cNvPr name="TextBox 35" id="35"/>
          <p:cNvSpPr txBox="true"/>
          <p:nvPr/>
        </p:nvSpPr>
        <p:spPr>
          <a:xfrm rot="0">
            <a:off x="4694432" y="3804515"/>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2</a:t>
            </a:r>
          </a:p>
        </p:txBody>
      </p:sp>
      <p:sp>
        <p:nvSpPr>
          <p:cNvPr name="TextBox 36" id="36"/>
          <p:cNvSpPr txBox="true"/>
          <p:nvPr/>
        </p:nvSpPr>
        <p:spPr>
          <a:xfrm rot="0">
            <a:off x="4694432" y="5003991"/>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3</a:t>
            </a:r>
          </a:p>
        </p:txBody>
      </p:sp>
      <p:sp>
        <p:nvSpPr>
          <p:cNvPr name="TextBox 37" id="37"/>
          <p:cNvSpPr txBox="true"/>
          <p:nvPr/>
        </p:nvSpPr>
        <p:spPr>
          <a:xfrm rot="0">
            <a:off x="4694432" y="6203467"/>
            <a:ext cx="683738" cy="530258"/>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4</a:t>
            </a:r>
          </a:p>
        </p:txBody>
      </p:sp>
      <p:sp>
        <p:nvSpPr>
          <p:cNvPr name="TextBox 38" id="38"/>
          <p:cNvSpPr txBox="true"/>
          <p:nvPr/>
        </p:nvSpPr>
        <p:spPr>
          <a:xfrm rot="0">
            <a:off x="5697602" y="2646331"/>
            <a:ext cx="10782593"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MÉTHODES FAISABILITE CLASSIFICATIONS TEXTUELLE ET D’IMAGES</a:t>
            </a:r>
          </a:p>
        </p:txBody>
      </p:sp>
      <p:sp>
        <p:nvSpPr>
          <p:cNvPr name="TextBox 39" id="39"/>
          <p:cNvSpPr txBox="true"/>
          <p:nvPr/>
        </p:nvSpPr>
        <p:spPr>
          <a:xfrm rot="0">
            <a:off x="5697602" y="8678661"/>
            <a:ext cx="4201053"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CONCLUSION ET LIMITES</a:t>
            </a:r>
          </a:p>
        </p:txBody>
      </p:sp>
      <p:sp>
        <p:nvSpPr>
          <p:cNvPr name="TextBox 40" id="40"/>
          <p:cNvSpPr txBox="true"/>
          <p:nvPr/>
        </p:nvSpPr>
        <p:spPr>
          <a:xfrm rot="0">
            <a:off x="5697602" y="3857799"/>
            <a:ext cx="6049148"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MÉTHODES CLASSIFICATION IMAGES</a:t>
            </a:r>
          </a:p>
        </p:txBody>
      </p:sp>
      <p:sp>
        <p:nvSpPr>
          <p:cNvPr name="TextBox 41" id="41"/>
          <p:cNvSpPr txBox="true"/>
          <p:nvPr/>
        </p:nvSpPr>
        <p:spPr>
          <a:xfrm rot="0">
            <a:off x="5697602" y="5045282"/>
            <a:ext cx="5790139"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RÉSULTAS FAISABILITÉ DE L’ÉTUDE</a:t>
            </a:r>
          </a:p>
        </p:txBody>
      </p:sp>
      <p:sp>
        <p:nvSpPr>
          <p:cNvPr name="TextBox 42" id="42"/>
          <p:cNvSpPr txBox="true"/>
          <p:nvPr/>
        </p:nvSpPr>
        <p:spPr>
          <a:xfrm rot="0">
            <a:off x="5697602" y="6280736"/>
            <a:ext cx="6270332"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RÉSULTAS CLASSIFICATION D’IMAGES</a:t>
            </a:r>
          </a:p>
        </p:txBody>
      </p:sp>
      <p:grpSp>
        <p:nvGrpSpPr>
          <p:cNvPr name="Group 43" id="43"/>
          <p:cNvGrpSpPr/>
          <p:nvPr/>
        </p:nvGrpSpPr>
        <p:grpSpPr>
          <a:xfrm rot="0">
            <a:off x="4644879" y="7286520"/>
            <a:ext cx="782843" cy="78284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4694432" y="7414935"/>
            <a:ext cx="683738" cy="530225"/>
          </a:xfrm>
          <a:prstGeom prst="rect">
            <a:avLst/>
          </a:prstGeom>
        </p:spPr>
        <p:txBody>
          <a:bodyPr anchor="t" rtlCol="false" tIns="0" lIns="0" bIns="0" rIns="0">
            <a:spAutoFit/>
          </a:bodyPr>
          <a:lstStyle/>
          <a:p>
            <a:pPr algn="ctr">
              <a:lnSpc>
                <a:spcPts val="3999"/>
              </a:lnSpc>
            </a:pPr>
            <a:r>
              <a:rPr lang="en-US" sz="3999">
                <a:solidFill>
                  <a:srgbClr val="ECF284"/>
                </a:solidFill>
                <a:latin typeface="Archivo Black"/>
                <a:ea typeface="Archivo Black"/>
                <a:cs typeface="Archivo Black"/>
                <a:sym typeface="Archivo Black"/>
              </a:rPr>
              <a:t>5</a:t>
            </a:r>
          </a:p>
        </p:txBody>
      </p:sp>
      <p:sp>
        <p:nvSpPr>
          <p:cNvPr name="TextBox 47" id="47"/>
          <p:cNvSpPr txBox="true"/>
          <p:nvPr/>
        </p:nvSpPr>
        <p:spPr>
          <a:xfrm rot="0">
            <a:off x="5697602" y="7492205"/>
            <a:ext cx="10782593" cy="371475"/>
          </a:xfrm>
          <a:prstGeom prst="rect">
            <a:avLst/>
          </a:prstGeom>
        </p:spPr>
        <p:txBody>
          <a:bodyPr anchor="t" rtlCol="false" tIns="0" lIns="0" bIns="0" rIns="0">
            <a:spAutoFit/>
          </a:bodyPr>
          <a:lstStyle/>
          <a:p>
            <a:pPr algn="l">
              <a:lnSpc>
                <a:spcPts val="2999"/>
              </a:lnSpc>
            </a:pPr>
            <a:r>
              <a:rPr lang="en-US" sz="2499">
                <a:solidFill>
                  <a:srgbClr val="26262F"/>
                </a:solidFill>
                <a:latin typeface="Garet"/>
                <a:ea typeface="Garet"/>
                <a:cs typeface="Garet"/>
                <a:sym typeface="Garet"/>
              </a:rPr>
              <a:t>EXTENSION DE LA BASE DE DONNEES (OPENFOODFACTS)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13743854" y="3436538"/>
            <a:ext cx="7906424" cy="7906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11934097" y="2015845"/>
            <a:ext cx="5208967" cy="6255310"/>
          </a:xfrm>
          <a:custGeom>
            <a:avLst/>
            <a:gdLst/>
            <a:ahLst/>
            <a:cxnLst/>
            <a:rect r="r" b="b" t="t" l="l"/>
            <a:pathLst>
              <a:path h="6255310" w="5208967">
                <a:moveTo>
                  <a:pt x="0" y="0"/>
                </a:moveTo>
                <a:lnTo>
                  <a:pt x="5208967" y="0"/>
                </a:lnTo>
                <a:lnTo>
                  <a:pt x="5208967" y="6255310"/>
                </a:lnTo>
                <a:lnTo>
                  <a:pt x="0" y="625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362279" y="-772911"/>
            <a:ext cx="7906424" cy="79064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44936" y="2266224"/>
            <a:ext cx="11337551" cy="5269421"/>
            <a:chOff x="0" y="0"/>
            <a:chExt cx="2622560" cy="1218903"/>
          </a:xfrm>
        </p:grpSpPr>
        <p:sp>
          <p:nvSpPr>
            <p:cNvPr name="Freeform 10" id="10"/>
            <p:cNvSpPr/>
            <p:nvPr/>
          </p:nvSpPr>
          <p:spPr>
            <a:xfrm flipH="false" flipV="false" rot="0">
              <a:off x="3373" y="0"/>
              <a:ext cx="2615814" cy="1218903"/>
            </a:xfrm>
            <a:custGeom>
              <a:avLst/>
              <a:gdLst/>
              <a:ahLst/>
              <a:cxnLst/>
              <a:rect r="r" b="b" t="t" l="l"/>
              <a:pathLst>
                <a:path h="1218903" w="2615814">
                  <a:moveTo>
                    <a:pt x="227141" y="1218903"/>
                  </a:moveTo>
                  <a:lnTo>
                    <a:pt x="2388672" y="1218903"/>
                  </a:lnTo>
                  <a:cubicBezTo>
                    <a:pt x="2404434" y="1218903"/>
                    <a:pt x="2417886" y="1207508"/>
                    <a:pt x="2420478" y="1191960"/>
                  </a:cubicBezTo>
                  <a:lnTo>
                    <a:pt x="2614695" y="26942"/>
                  </a:lnTo>
                  <a:cubicBezTo>
                    <a:pt x="2615814" y="20233"/>
                    <a:pt x="2613923" y="13372"/>
                    <a:pt x="2609527" y="8182"/>
                  </a:cubicBezTo>
                  <a:cubicBezTo>
                    <a:pt x="2605131" y="2993"/>
                    <a:pt x="2598674" y="0"/>
                    <a:pt x="2591872" y="0"/>
                  </a:cubicBezTo>
                  <a:lnTo>
                    <a:pt x="23941" y="0"/>
                  </a:lnTo>
                  <a:cubicBezTo>
                    <a:pt x="17140" y="0"/>
                    <a:pt x="10683" y="2993"/>
                    <a:pt x="6286" y="8182"/>
                  </a:cubicBezTo>
                  <a:cubicBezTo>
                    <a:pt x="1890" y="13372"/>
                    <a:pt x="0" y="20233"/>
                    <a:pt x="1119" y="26942"/>
                  </a:cubicBezTo>
                  <a:lnTo>
                    <a:pt x="195335" y="1191960"/>
                  </a:lnTo>
                  <a:cubicBezTo>
                    <a:pt x="197927" y="1207508"/>
                    <a:pt x="211379" y="1218903"/>
                    <a:pt x="227141" y="1218903"/>
                  </a:cubicBezTo>
                  <a:close/>
                </a:path>
              </a:pathLst>
            </a:custGeom>
            <a:solidFill>
              <a:srgbClr val="E1EBED"/>
            </a:solidFill>
          </p:spPr>
        </p:sp>
        <p:sp>
          <p:nvSpPr>
            <p:cNvPr name="TextBox 11" id="11"/>
            <p:cNvSpPr txBox="true"/>
            <p:nvPr/>
          </p:nvSpPr>
          <p:spPr>
            <a:xfrm>
              <a:off x="127000" y="-38100"/>
              <a:ext cx="2368560" cy="125700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346138" y="73105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0">
            <a:off x="11934097" y="1159799"/>
            <a:ext cx="766015" cy="766015"/>
          </a:xfrm>
          <a:custGeom>
            <a:avLst/>
            <a:gdLst/>
            <a:ahLst/>
            <a:cxnLst/>
            <a:rect r="r" b="b" t="t" l="l"/>
            <a:pathLst>
              <a:path h="766015" w="766015">
                <a:moveTo>
                  <a:pt x="0" y="0"/>
                </a:moveTo>
                <a:lnTo>
                  <a:pt x="766015" y="0"/>
                </a:lnTo>
                <a:lnTo>
                  <a:pt x="766015" y="766016"/>
                </a:lnTo>
                <a:lnTo>
                  <a:pt x="0" y="766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87202" y="1321078"/>
            <a:ext cx="1682450" cy="1658111"/>
          </a:xfrm>
          <a:custGeom>
            <a:avLst/>
            <a:gdLst/>
            <a:ahLst/>
            <a:cxnLst/>
            <a:rect r="r" b="b" t="t" l="l"/>
            <a:pathLst>
              <a:path h="1658111" w="1682450">
                <a:moveTo>
                  <a:pt x="0" y="0"/>
                </a:moveTo>
                <a:lnTo>
                  <a:pt x="1682450" y="0"/>
                </a:lnTo>
                <a:lnTo>
                  <a:pt x="1682450" y="1658111"/>
                </a:lnTo>
                <a:lnTo>
                  <a:pt x="0" y="16581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5" id="15"/>
          <p:cNvSpPr txBox="true"/>
          <p:nvPr/>
        </p:nvSpPr>
        <p:spPr>
          <a:xfrm rot="0">
            <a:off x="2043073" y="2720595"/>
            <a:ext cx="9541277" cy="4542790"/>
          </a:xfrm>
          <a:prstGeom prst="rect">
            <a:avLst/>
          </a:prstGeom>
        </p:spPr>
        <p:txBody>
          <a:bodyPr anchor="t" rtlCol="false" tIns="0" lIns="0" bIns="0" rIns="0">
            <a:spAutoFit/>
          </a:bodyPr>
          <a:lstStyle/>
          <a:p>
            <a:pPr algn="ctr">
              <a:lnSpc>
                <a:spcPts val="7100"/>
              </a:lnSpc>
            </a:pPr>
            <a:r>
              <a:rPr lang="en-US" sz="7100">
                <a:solidFill>
                  <a:srgbClr val="FF7F50"/>
                </a:solidFill>
                <a:latin typeface="Archivo Black"/>
                <a:ea typeface="Archivo Black"/>
                <a:cs typeface="Archivo Black"/>
                <a:sym typeface="Archivo Black"/>
              </a:rPr>
              <a:t>MÉTHODES: FAISABILITE DE L’ÉTUDE (CLASSIFICATION TEXTE ET IMAGES)</a:t>
            </a:r>
          </a:p>
        </p:txBody>
      </p:sp>
      <p:sp>
        <p:nvSpPr>
          <p:cNvPr name="Freeform 16" id="16"/>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10256088" y="-5639429"/>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028700" y="1028700"/>
            <a:ext cx="13436807" cy="8229600"/>
            <a:chOff x="0" y="0"/>
            <a:chExt cx="599524" cy="367188"/>
          </a:xfrm>
        </p:grpSpPr>
        <p:sp>
          <p:nvSpPr>
            <p:cNvPr name="Freeform 6" id="6"/>
            <p:cNvSpPr/>
            <p:nvPr/>
          </p:nvSpPr>
          <p:spPr>
            <a:xfrm flipH="false" flipV="false" rot="0">
              <a:off x="0" y="0"/>
              <a:ext cx="599524" cy="367188"/>
            </a:xfrm>
            <a:custGeom>
              <a:avLst/>
              <a:gdLst/>
              <a:ahLst/>
              <a:cxnLst/>
              <a:rect r="r" b="b" t="t" l="l"/>
              <a:pathLst>
                <a:path h="367188" w="599524">
                  <a:moveTo>
                    <a:pt x="57617" y="0"/>
                  </a:moveTo>
                  <a:lnTo>
                    <a:pt x="541906" y="0"/>
                  </a:lnTo>
                  <a:cubicBezTo>
                    <a:pt x="573728" y="0"/>
                    <a:pt x="599524" y="25796"/>
                    <a:pt x="599524" y="57617"/>
                  </a:cubicBezTo>
                  <a:lnTo>
                    <a:pt x="599524" y="309571"/>
                  </a:lnTo>
                  <a:cubicBezTo>
                    <a:pt x="599524" y="341392"/>
                    <a:pt x="573728" y="367188"/>
                    <a:pt x="541906" y="367188"/>
                  </a:cubicBezTo>
                  <a:lnTo>
                    <a:pt x="57617" y="367188"/>
                  </a:lnTo>
                  <a:cubicBezTo>
                    <a:pt x="25796" y="367188"/>
                    <a:pt x="0" y="341392"/>
                    <a:pt x="0" y="309571"/>
                  </a:cubicBezTo>
                  <a:lnTo>
                    <a:pt x="0" y="57617"/>
                  </a:lnTo>
                  <a:cubicBezTo>
                    <a:pt x="0" y="25796"/>
                    <a:pt x="25796" y="0"/>
                    <a:pt x="57617" y="0"/>
                  </a:cubicBezTo>
                  <a:close/>
                </a:path>
              </a:pathLst>
            </a:custGeom>
            <a:solidFill>
              <a:srgbClr val="E1EBED"/>
            </a:solidFill>
            <a:ln cap="rnd">
              <a:noFill/>
              <a:prstDash val="solid"/>
              <a:round/>
            </a:ln>
          </p:spPr>
        </p:sp>
        <p:sp>
          <p:nvSpPr>
            <p:cNvPr name="TextBox 7" id="7"/>
            <p:cNvSpPr txBox="true"/>
            <p:nvPr/>
          </p:nvSpPr>
          <p:spPr>
            <a:xfrm>
              <a:off x="0" y="-38100"/>
              <a:ext cx="599524" cy="40528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1559210" y="3749138"/>
            <a:ext cx="12230394" cy="122303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F5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559210" y="1757325"/>
            <a:ext cx="6336180" cy="6513830"/>
          </a:xfrm>
          <a:custGeom>
            <a:avLst/>
            <a:gdLst/>
            <a:ahLst/>
            <a:cxnLst/>
            <a:rect r="r" b="b" t="t" l="l"/>
            <a:pathLst>
              <a:path h="6513830" w="6336180">
                <a:moveTo>
                  <a:pt x="0" y="0"/>
                </a:moveTo>
                <a:lnTo>
                  <a:pt x="6336180" y="0"/>
                </a:lnTo>
                <a:lnTo>
                  <a:pt x="6336180" y="6513830"/>
                </a:lnTo>
                <a:lnTo>
                  <a:pt x="0" y="65138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12029951" y="1757325"/>
            <a:ext cx="1105104" cy="1089117"/>
          </a:xfrm>
          <a:custGeom>
            <a:avLst/>
            <a:gdLst/>
            <a:ahLst/>
            <a:cxnLst/>
            <a:rect r="r" b="b" t="t" l="l"/>
            <a:pathLst>
              <a:path h="1089117" w="1105104">
                <a:moveTo>
                  <a:pt x="0" y="0"/>
                </a:moveTo>
                <a:lnTo>
                  <a:pt x="1105104" y="0"/>
                </a:lnTo>
                <a:lnTo>
                  <a:pt x="1105104" y="1089118"/>
                </a:lnTo>
                <a:lnTo>
                  <a:pt x="0" y="1089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3" id="13"/>
          <p:cNvSpPr/>
          <p:nvPr/>
        </p:nvSpPr>
        <p:spPr>
          <a:xfrm flipH="false" flipV="false" rot="7796465">
            <a:off x="15510000" y="548403"/>
            <a:ext cx="2935145" cy="960593"/>
          </a:xfrm>
          <a:custGeom>
            <a:avLst/>
            <a:gdLst/>
            <a:ahLst/>
            <a:cxnLst/>
            <a:rect r="r" b="b" t="t" l="l"/>
            <a:pathLst>
              <a:path h="960593" w="2935145">
                <a:moveTo>
                  <a:pt x="0" y="0"/>
                </a:moveTo>
                <a:lnTo>
                  <a:pt x="2935146" y="0"/>
                </a:lnTo>
                <a:lnTo>
                  <a:pt x="2935146" y="960594"/>
                </a:lnTo>
                <a:lnTo>
                  <a:pt x="0" y="960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4" id="14"/>
          <p:cNvSpPr txBox="true"/>
          <p:nvPr/>
        </p:nvSpPr>
        <p:spPr>
          <a:xfrm rot="0">
            <a:off x="1595793" y="1650948"/>
            <a:ext cx="9626242" cy="2976881"/>
          </a:xfrm>
          <a:prstGeom prst="rect">
            <a:avLst/>
          </a:prstGeom>
        </p:spPr>
        <p:txBody>
          <a:bodyPr anchor="t" rtlCol="false" tIns="0" lIns="0" bIns="0" rIns="0">
            <a:spAutoFit/>
          </a:bodyPr>
          <a:lstStyle/>
          <a:p>
            <a:pPr algn="l">
              <a:lnSpc>
                <a:spcPts val="7700"/>
              </a:lnSpc>
            </a:pPr>
            <a:r>
              <a:rPr lang="en-US" sz="7700">
                <a:solidFill>
                  <a:srgbClr val="FF7F50"/>
                </a:solidFill>
                <a:latin typeface="Archivo Black"/>
                <a:ea typeface="Archivo Black"/>
                <a:cs typeface="Archivo Black"/>
                <a:sym typeface="Archivo Black"/>
              </a:rPr>
              <a:t>EVALUATION DE LA FAISABILITÉ DE L’ÉTUDE</a:t>
            </a:r>
          </a:p>
        </p:txBody>
      </p:sp>
      <p:sp>
        <p:nvSpPr>
          <p:cNvPr name="TextBox 15" id="15"/>
          <p:cNvSpPr txBox="true"/>
          <p:nvPr/>
        </p:nvSpPr>
        <p:spPr>
          <a:xfrm rot="0">
            <a:off x="1595793" y="5095875"/>
            <a:ext cx="10434157" cy="39274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26262F"/>
                </a:solidFill>
                <a:latin typeface="Garet"/>
                <a:ea typeface="Garet"/>
                <a:cs typeface="Garet"/>
                <a:sym typeface="Garet"/>
              </a:rPr>
              <a:t>Entraînement sur un dataset de 1050 produits (7 catégories)</a:t>
            </a:r>
          </a:p>
          <a:p>
            <a:pPr algn="l">
              <a:lnSpc>
                <a:spcPts val="3499"/>
              </a:lnSpc>
            </a:pPr>
          </a:p>
          <a:p>
            <a:pPr algn="l" marL="539749" indent="-269875" lvl="1">
              <a:lnSpc>
                <a:spcPts val="3499"/>
              </a:lnSpc>
              <a:buFont typeface="Arial"/>
              <a:buChar char="•"/>
            </a:pPr>
            <a:r>
              <a:rPr lang="en-US" sz="2499">
                <a:solidFill>
                  <a:srgbClr val="26262F"/>
                </a:solidFill>
                <a:latin typeface="Garet"/>
                <a:ea typeface="Garet"/>
                <a:cs typeface="Garet"/>
                <a:sym typeface="Garet"/>
              </a:rPr>
              <a:t>Utilisation d’algorithmes de traitement de données textuelles et d’images ⟶ descripteurs</a:t>
            </a:r>
          </a:p>
          <a:p>
            <a:pPr algn="l">
              <a:lnSpc>
                <a:spcPts val="3499"/>
              </a:lnSpc>
            </a:pPr>
          </a:p>
          <a:p>
            <a:pPr algn="l" marL="539749" indent="-269875" lvl="1">
              <a:lnSpc>
                <a:spcPts val="3499"/>
              </a:lnSpc>
              <a:buFont typeface="Arial"/>
              <a:buChar char="•"/>
            </a:pPr>
            <a:r>
              <a:rPr lang="en-US" sz="2499">
                <a:solidFill>
                  <a:srgbClr val="26262F"/>
                </a:solidFill>
                <a:latin typeface="Garet"/>
                <a:ea typeface="Garet"/>
                <a:cs typeface="Garet"/>
                <a:sym typeface="Garet"/>
              </a:rPr>
              <a:t>Regroupement en catégories (clustering)</a:t>
            </a:r>
          </a:p>
          <a:p>
            <a:pPr algn="l">
              <a:lnSpc>
                <a:spcPts val="3499"/>
              </a:lnSpc>
            </a:pPr>
          </a:p>
          <a:p>
            <a:pPr algn="l" marL="539749" indent="-269875" lvl="1">
              <a:lnSpc>
                <a:spcPts val="3499"/>
              </a:lnSpc>
              <a:buFont typeface="Arial"/>
              <a:buChar char="•"/>
            </a:pPr>
            <a:r>
              <a:rPr lang="en-US" sz="2499">
                <a:solidFill>
                  <a:srgbClr val="26262F"/>
                </a:solidFill>
                <a:latin typeface="Garet"/>
                <a:ea typeface="Garet"/>
                <a:cs typeface="Garet"/>
                <a:sym typeface="Garet"/>
              </a:rPr>
              <a:t>Comparaison avec les données réelles et évaluation de la performance</a:t>
            </a:r>
          </a:p>
        </p:txBody>
      </p:sp>
      <p:sp>
        <p:nvSpPr>
          <p:cNvPr name="Freeform 16" id="16"/>
          <p:cNvSpPr/>
          <p:nvPr/>
        </p:nvSpPr>
        <p:spPr>
          <a:xfrm flipH="false" flipV="false" rot="0">
            <a:off x="11263935" y="3220186"/>
            <a:ext cx="766015" cy="766015"/>
          </a:xfrm>
          <a:custGeom>
            <a:avLst/>
            <a:gdLst/>
            <a:ahLst/>
            <a:cxnLst/>
            <a:rect r="r" b="b" t="t" l="l"/>
            <a:pathLst>
              <a:path h="766015" w="766015">
                <a:moveTo>
                  <a:pt x="0" y="0"/>
                </a:moveTo>
                <a:lnTo>
                  <a:pt x="766016" y="0"/>
                </a:lnTo>
                <a:lnTo>
                  <a:pt x="766016" y="766016"/>
                </a:lnTo>
                <a:lnTo>
                  <a:pt x="0" y="7660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71395" y="1028700"/>
            <a:ext cx="16230600" cy="8229600"/>
            <a:chOff x="0" y="0"/>
            <a:chExt cx="724177" cy="367188"/>
          </a:xfrm>
        </p:grpSpPr>
        <p:sp>
          <p:nvSpPr>
            <p:cNvPr name="Freeform 12" id="12"/>
            <p:cNvSpPr/>
            <p:nvPr/>
          </p:nvSpPr>
          <p:spPr>
            <a:xfrm flipH="false" flipV="false" rot="0">
              <a:off x="0" y="0"/>
              <a:ext cx="724177" cy="367188"/>
            </a:xfrm>
            <a:custGeom>
              <a:avLst/>
              <a:gdLst/>
              <a:ahLst/>
              <a:cxnLst/>
              <a:rect r="r" b="b" t="t" l="l"/>
              <a:pathLst>
                <a:path h="367188" w="724177">
                  <a:moveTo>
                    <a:pt x="47700" y="0"/>
                  </a:moveTo>
                  <a:lnTo>
                    <a:pt x="676478" y="0"/>
                  </a:lnTo>
                  <a:cubicBezTo>
                    <a:pt x="689128" y="0"/>
                    <a:pt x="701261" y="5025"/>
                    <a:pt x="710206" y="13971"/>
                  </a:cubicBezTo>
                  <a:cubicBezTo>
                    <a:pt x="719152" y="22916"/>
                    <a:pt x="724177" y="35049"/>
                    <a:pt x="724177" y="47700"/>
                  </a:cubicBezTo>
                  <a:lnTo>
                    <a:pt x="724177" y="319489"/>
                  </a:lnTo>
                  <a:cubicBezTo>
                    <a:pt x="724177" y="332140"/>
                    <a:pt x="719152" y="344272"/>
                    <a:pt x="710206" y="353218"/>
                  </a:cubicBezTo>
                  <a:cubicBezTo>
                    <a:pt x="701261" y="362163"/>
                    <a:pt x="689128" y="367188"/>
                    <a:pt x="676478" y="367188"/>
                  </a:cubicBezTo>
                  <a:lnTo>
                    <a:pt x="47700" y="367188"/>
                  </a:lnTo>
                  <a:cubicBezTo>
                    <a:pt x="35049" y="367188"/>
                    <a:pt x="22916" y="362163"/>
                    <a:pt x="13971" y="353218"/>
                  </a:cubicBezTo>
                  <a:cubicBezTo>
                    <a:pt x="5025" y="344272"/>
                    <a:pt x="0" y="332140"/>
                    <a:pt x="0" y="31948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0528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MÉTHODE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327076" y="4193894"/>
            <a:ext cx="1529424" cy="678970"/>
            <a:chOff x="0" y="0"/>
            <a:chExt cx="68240" cy="30294"/>
          </a:xfrm>
        </p:grpSpPr>
        <p:sp>
          <p:nvSpPr>
            <p:cNvPr name="Freeform 21" id="21"/>
            <p:cNvSpPr/>
            <p:nvPr/>
          </p:nvSpPr>
          <p:spPr>
            <a:xfrm flipH="false" flipV="false" rot="0">
              <a:off x="0" y="0"/>
              <a:ext cx="68240" cy="30294"/>
            </a:xfrm>
            <a:custGeom>
              <a:avLst/>
              <a:gdLst/>
              <a:ahLst/>
              <a:cxnLst/>
              <a:rect r="r" b="b" t="t" l="l"/>
              <a:pathLst>
                <a:path h="30294" w="68240">
                  <a:moveTo>
                    <a:pt x="15147" y="0"/>
                  </a:moveTo>
                  <a:lnTo>
                    <a:pt x="53093" y="0"/>
                  </a:lnTo>
                  <a:cubicBezTo>
                    <a:pt x="61458" y="0"/>
                    <a:pt x="68240" y="6782"/>
                    <a:pt x="68240" y="15147"/>
                  </a:cubicBezTo>
                  <a:lnTo>
                    <a:pt x="68240" y="15147"/>
                  </a:lnTo>
                  <a:cubicBezTo>
                    <a:pt x="68240" y="19164"/>
                    <a:pt x="66644" y="23017"/>
                    <a:pt x="63803" y="25858"/>
                  </a:cubicBezTo>
                  <a:cubicBezTo>
                    <a:pt x="60963" y="28698"/>
                    <a:pt x="57110" y="30294"/>
                    <a:pt x="53093" y="30294"/>
                  </a:cubicBezTo>
                  <a:lnTo>
                    <a:pt x="15147" y="30294"/>
                  </a:lnTo>
                  <a:cubicBezTo>
                    <a:pt x="6782" y="30294"/>
                    <a:pt x="0" y="23513"/>
                    <a:pt x="0" y="15147"/>
                  </a:cubicBezTo>
                  <a:lnTo>
                    <a:pt x="0" y="15147"/>
                  </a:lnTo>
                  <a:cubicBezTo>
                    <a:pt x="0" y="6782"/>
                    <a:pt x="6782" y="0"/>
                    <a:pt x="15147" y="0"/>
                  </a:cubicBezTo>
                  <a:close/>
                </a:path>
              </a:pathLst>
            </a:custGeom>
            <a:solidFill>
              <a:srgbClr val="10AEB2"/>
            </a:solidFill>
            <a:ln cap="rnd">
              <a:noFill/>
              <a:prstDash val="solid"/>
              <a:round/>
            </a:ln>
          </p:spPr>
        </p:sp>
        <p:sp>
          <p:nvSpPr>
            <p:cNvPr name="TextBox 22" id="22"/>
            <p:cNvSpPr txBox="true"/>
            <p:nvPr/>
          </p:nvSpPr>
          <p:spPr>
            <a:xfrm>
              <a:off x="0" y="-38100"/>
              <a:ext cx="68240" cy="6839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1454203" y="4347641"/>
            <a:ext cx="1275170"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TEXTE </a:t>
            </a:r>
          </a:p>
        </p:txBody>
      </p:sp>
      <p:sp>
        <p:nvSpPr>
          <p:cNvPr name="Freeform 24" id="24"/>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1102775" y="7306601"/>
            <a:ext cx="1753725" cy="678970"/>
            <a:chOff x="0" y="0"/>
            <a:chExt cx="78248" cy="30294"/>
          </a:xfrm>
        </p:grpSpPr>
        <p:sp>
          <p:nvSpPr>
            <p:cNvPr name="Freeform 26" id="26"/>
            <p:cNvSpPr/>
            <p:nvPr/>
          </p:nvSpPr>
          <p:spPr>
            <a:xfrm flipH="false" flipV="false" rot="0">
              <a:off x="0" y="0"/>
              <a:ext cx="78248" cy="30294"/>
            </a:xfrm>
            <a:custGeom>
              <a:avLst/>
              <a:gdLst/>
              <a:ahLst/>
              <a:cxnLst/>
              <a:rect r="r" b="b" t="t" l="l"/>
              <a:pathLst>
                <a:path h="30294" w="78248">
                  <a:moveTo>
                    <a:pt x="15147" y="0"/>
                  </a:moveTo>
                  <a:lnTo>
                    <a:pt x="63101" y="0"/>
                  </a:lnTo>
                  <a:cubicBezTo>
                    <a:pt x="71466" y="0"/>
                    <a:pt x="78248" y="6782"/>
                    <a:pt x="78248" y="15147"/>
                  </a:cubicBezTo>
                  <a:lnTo>
                    <a:pt x="78248" y="15147"/>
                  </a:lnTo>
                  <a:cubicBezTo>
                    <a:pt x="78248" y="23513"/>
                    <a:pt x="71466" y="30294"/>
                    <a:pt x="63101" y="30294"/>
                  </a:cubicBezTo>
                  <a:lnTo>
                    <a:pt x="15147" y="30294"/>
                  </a:lnTo>
                  <a:cubicBezTo>
                    <a:pt x="6782" y="30294"/>
                    <a:pt x="0" y="23513"/>
                    <a:pt x="0" y="15147"/>
                  </a:cubicBezTo>
                  <a:lnTo>
                    <a:pt x="0" y="15147"/>
                  </a:lnTo>
                  <a:cubicBezTo>
                    <a:pt x="0" y="6782"/>
                    <a:pt x="6782" y="0"/>
                    <a:pt x="15147" y="0"/>
                  </a:cubicBezTo>
                  <a:close/>
                </a:path>
              </a:pathLst>
            </a:custGeom>
            <a:solidFill>
              <a:srgbClr val="10AEB2"/>
            </a:solidFill>
            <a:ln cap="rnd">
              <a:noFill/>
              <a:prstDash val="solid"/>
              <a:round/>
            </a:ln>
          </p:spPr>
        </p:sp>
        <p:sp>
          <p:nvSpPr>
            <p:cNvPr name="TextBox 27" id="27"/>
            <p:cNvSpPr txBox="true"/>
            <p:nvPr/>
          </p:nvSpPr>
          <p:spPr>
            <a:xfrm>
              <a:off x="0" y="-38100"/>
              <a:ext cx="78248" cy="6839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1248546" y="7460349"/>
            <a:ext cx="1462183"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IMAGES</a:t>
            </a:r>
          </a:p>
        </p:txBody>
      </p:sp>
      <p:sp>
        <p:nvSpPr>
          <p:cNvPr name="AutoShape 29" id="29"/>
          <p:cNvSpPr/>
          <p:nvPr/>
        </p:nvSpPr>
        <p:spPr>
          <a:xfrm flipV="true">
            <a:off x="2862744" y="7093241"/>
            <a:ext cx="451826" cy="534848"/>
          </a:xfrm>
          <a:prstGeom prst="line">
            <a:avLst/>
          </a:prstGeom>
          <a:ln cap="flat" w="38100">
            <a:solidFill>
              <a:srgbClr val="000000"/>
            </a:solidFill>
            <a:prstDash val="solid"/>
            <a:headEnd type="none" len="sm" w="sm"/>
            <a:tailEnd type="arrow" len="sm" w="med"/>
          </a:ln>
        </p:spPr>
      </p:sp>
      <p:sp>
        <p:nvSpPr>
          <p:cNvPr name="AutoShape 30" id="30"/>
          <p:cNvSpPr/>
          <p:nvPr/>
        </p:nvSpPr>
        <p:spPr>
          <a:xfrm>
            <a:off x="2868988" y="7646086"/>
            <a:ext cx="445582" cy="537605"/>
          </a:xfrm>
          <a:prstGeom prst="line">
            <a:avLst/>
          </a:prstGeom>
          <a:ln cap="flat" w="38100">
            <a:solidFill>
              <a:srgbClr val="000000"/>
            </a:solidFill>
            <a:prstDash val="solid"/>
            <a:headEnd type="none" len="sm" w="sm"/>
            <a:tailEnd type="arrow" len="sm" w="med"/>
          </a:ln>
        </p:spPr>
      </p:sp>
      <p:sp>
        <p:nvSpPr>
          <p:cNvPr name="AutoShape 31" id="31"/>
          <p:cNvSpPr/>
          <p:nvPr/>
        </p:nvSpPr>
        <p:spPr>
          <a:xfrm flipV="true">
            <a:off x="2856500" y="3698309"/>
            <a:ext cx="458070" cy="784218"/>
          </a:xfrm>
          <a:prstGeom prst="line">
            <a:avLst/>
          </a:prstGeom>
          <a:ln cap="flat" w="38100">
            <a:solidFill>
              <a:srgbClr val="000000"/>
            </a:solidFill>
            <a:prstDash val="solid"/>
            <a:headEnd type="none" len="sm" w="sm"/>
            <a:tailEnd type="arrow" len="sm" w="med"/>
          </a:ln>
        </p:spPr>
      </p:sp>
      <p:sp>
        <p:nvSpPr>
          <p:cNvPr name="AutoShape 32" id="32"/>
          <p:cNvSpPr/>
          <p:nvPr/>
        </p:nvSpPr>
        <p:spPr>
          <a:xfrm>
            <a:off x="2850877" y="4471518"/>
            <a:ext cx="463693" cy="671982"/>
          </a:xfrm>
          <a:prstGeom prst="line">
            <a:avLst/>
          </a:prstGeom>
          <a:ln cap="flat" w="38100">
            <a:solidFill>
              <a:srgbClr val="000000"/>
            </a:solidFill>
            <a:prstDash val="solid"/>
            <a:headEnd type="none" len="sm" w="sm"/>
            <a:tailEnd type="arrow" len="sm" w="med"/>
          </a:ln>
        </p:spPr>
      </p:sp>
      <p:sp>
        <p:nvSpPr>
          <p:cNvPr name="AutoShape 33" id="33"/>
          <p:cNvSpPr/>
          <p:nvPr/>
        </p:nvSpPr>
        <p:spPr>
          <a:xfrm flipV="true">
            <a:off x="2850947" y="4469342"/>
            <a:ext cx="463606" cy="2558"/>
          </a:xfrm>
          <a:prstGeom prst="line">
            <a:avLst/>
          </a:prstGeom>
          <a:ln cap="flat" w="38100">
            <a:solidFill>
              <a:srgbClr val="000000"/>
            </a:solidFill>
            <a:prstDash val="solid"/>
            <a:headEnd type="none" len="sm" w="sm"/>
            <a:tailEnd type="arrow" len="sm" w="med"/>
          </a:ln>
        </p:spPr>
      </p:sp>
      <p:grpSp>
        <p:nvGrpSpPr>
          <p:cNvPr name="Group 34" id="34"/>
          <p:cNvGrpSpPr/>
          <p:nvPr/>
        </p:nvGrpSpPr>
        <p:grpSpPr>
          <a:xfrm rot="0">
            <a:off x="3314570" y="2917979"/>
            <a:ext cx="5713649" cy="907570"/>
            <a:chOff x="0" y="0"/>
            <a:chExt cx="254932" cy="40494"/>
          </a:xfrm>
        </p:grpSpPr>
        <p:sp>
          <p:nvSpPr>
            <p:cNvPr name="Freeform 35" id="35"/>
            <p:cNvSpPr/>
            <p:nvPr/>
          </p:nvSpPr>
          <p:spPr>
            <a:xfrm flipH="false" flipV="false" rot="0">
              <a:off x="0" y="0"/>
              <a:ext cx="254932" cy="40494"/>
            </a:xfrm>
            <a:custGeom>
              <a:avLst/>
              <a:gdLst/>
              <a:ahLst/>
              <a:cxnLst/>
              <a:rect r="r" b="b" t="t" l="l"/>
              <a:pathLst>
                <a:path h="40494" w="254932">
                  <a:moveTo>
                    <a:pt x="20247" y="0"/>
                  </a:moveTo>
                  <a:lnTo>
                    <a:pt x="234685" y="0"/>
                  </a:lnTo>
                  <a:cubicBezTo>
                    <a:pt x="240055" y="0"/>
                    <a:pt x="245204" y="2133"/>
                    <a:pt x="249002" y="5930"/>
                  </a:cubicBezTo>
                  <a:cubicBezTo>
                    <a:pt x="252799" y="9727"/>
                    <a:pt x="254932" y="14877"/>
                    <a:pt x="254932" y="20247"/>
                  </a:cubicBezTo>
                  <a:lnTo>
                    <a:pt x="254932" y="20247"/>
                  </a:lnTo>
                  <a:cubicBezTo>
                    <a:pt x="254932" y="25617"/>
                    <a:pt x="252799" y="30767"/>
                    <a:pt x="249002" y="34564"/>
                  </a:cubicBezTo>
                  <a:cubicBezTo>
                    <a:pt x="245204" y="38361"/>
                    <a:pt x="240055" y="40494"/>
                    <a:pt x="234685" y="40494"/>
                  </a:cubicBezTo>
                  <a:lnTo>
                    <a:pt x="20247" y="40494"/>
                  </a:lnTo>
                  <a:cubicBezTo>
                    <a:pt x="14877" y="40494"/>
                    <a:pt x="9727" y="38361"/>
                    <a:pt x="5930" y="34564"/>
                  </a:cubicBezTo>
                  <a:cubicBezTo>
                    <a:pt x="2133" y="30767"/>
                    <a:pt x="0" y="25617"/>
                    <a:pt x="0" y="20247"/>
                  </a:cubicBezTo>
                  <a:lnTo>
                    <a:pt x="0" y="20247"/>
                  </a:lnTo>
                  <a:cubicBezTo>
                    <a:pt x="0" y="14877"/>
                    <a:pt x="2133" y="9727"/>
                    <a:pt x="5930" y="5930"/>
                  </a:cubicBezTo>
                  <a:cubicBezTo>
                    <a:pt x="9727" y="2133"/>
                    <a:pt x="14877" y="0"/>
                    <a:pt x="20247" y="0"/>
                  </a:cubicBezTo>
                  <a:close/>
                </a:path>
              </a:pathLst>
            </a:custGeom>
            <a:solidFill>
              <a:srgbClr val="10AEB2"/>
            </a:solidFill>
            <a:ln cap="rnd">
              <a:noFill/>
              <a:prstDash val="solid"/>
              <a:round/>
            </a:ln>
          </p:spPr>
        </p:sp>
        <p:sp>
          <p:nvSpPr>
            <p:cNvPr name="TextBox 36" id="36"/>
            <p:cNvSpPr txBox="true"/>
            <p:nvPr/>
          </p:nvSpPr>
          <p:spPr>
            <a:xfrm>
              <a:off x="0" y="-38100"/>
              <a:ext cx="254932" cy="7859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7" id="37"/>
          <p:cNvSpPr txBox="true"/>
          <p:nvPr/>
        </p:nvSpPr>
        <p:spPr>
          <a:xfrm rot="0">
            <a:off x="3661169" y="3186026"/>
            <a:ext cx="5020452"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DOC2VEC</a:t>
            </a:r>
          </a:p>
        </p:txBody>
      </p:sp>
      <p:grpSp>
        <p:nvGrpSpPr>
          <p:cNvPr name="Group 38" id="38"/>
          <p:cNvGrpSpPr/>
          <p:nvPr/>
        </p:nvGrpSpPr>
        <p:grpSpPr>
          <a:xfrm rot="0">
            <a:off x="3314570" y="3936211"/>
            <a:ext cx="5713649" cy="1029490"/>
            <a:chOff x="0" y="0"/>
            <a:chExt cx="254932" cy="45934"/>
          </a:xfrm>
        </p:grpSpPr>
        <p:sp>
          <p:nvSpPr>
            <p:cNvPr name="Freeform 39" id="39"/>
            <p:cNvSpPr/>
            <p:nvPr/>
          </p:nvSpPr>
          <p:spPr>
            <a:xfrm flipH="false" flipV="false" rot="0">
              <a:off x="0" y="0"/>
              <a:ext cx="254932" cy="45934"/>
            </a:xfrm>
            <a:custGeom>
              <a:avLst/>
              <a:gdLst/>
              <a:ahLst/>
              <a:cxnLst/>
              <a:rect r="r" b="b" t="t" l="l"/>
              <a:pathLst>
                <a:path h="45934" w="254932">
                  <a:moveTo>
                    <a:pt x="22967" y="0"/>
                  </a:moveTo>
                  <a:lnTo>
                    <a:pt x="231965" y="0"/>
                  </a:lnTo>
                  <a:cubicBezTo>
                    <a:pt x="238056" y="0"/>
                    <a:pt x="243898" y="2420"/>
                    <a:pt x="248205" y="6727"/>
                  </a:cubicBezTo>
                  <a:cubicBezTo>
                    <a:pt x="252512" y="11034"/>
                    <a:pt x="254932" y="16876"/>
                    <a:pt x="254932" y="22967"/>
                  </a:cubicBezTo>
                  <a:lnTo>
                    <a:pt x="254932" y="22967"/>
                  </a:lnTo>
                  <a:cubicBezTo>
                    <a:pt x="254932" y="29058"/>
                    <a:pt x="252512" y="34900"/>
                    <a:pt x="248205" y="39207"/>
                  </a:cubicBezTo>
                  <a:cubicBezTo>
                    <a:pt x="243898" y="43514"/>
                    <a:pt x="238056" y="45934"/>
                    <a:pt x="231965" y="45934"/>
                  </a:cubicBezTo>
                  <a:lnTo>
                    <a:pt x="22967" y="45934"/>
                  </a:lnTo>
                  <a:cubicBezTo>
                    <a:pt x="16876" y="45934"/>
                    <a:pt x="11034" y="43514"/>
                    <a:pt x="6727" y="39207"/>
                  </a:cubicBezTo>
                  <a:cubicBezTo>
                    <a:pt x="2420" y="34900"/>
                    <a:pt x="0" y="29058"/>
                    <a:pt x="0" y="22967"/>
                  </a:cubicBezTo>
                  <a:lnTo>
                    <a:pt x="0" y="22967"/>
                  </a:lnTo>
                  <a:cubicBezTo>
                    <a:pt x="0" y="16876"/>
                    <a:pt x="2420" y="11034"/>
                    <a:pt x="6727" y="6727"/>
                  </a:cubicBezTo>
                  <a:cubicBezTo>
                    <a:pt x="11034" y="2420"/>
                    <a:pt x="16876" y="0"/>
                    <a:pt x="22967" y="0"/>
                  </a:cubicBezTo>
                  <a:close/>
                </a:path>
              </a:pathLst>
            </a:custGeom>
            <a:solidFill>
              <a:srgbClr val="10AEB2"/>
            </a:solidFill>
            <a:ln cap="rnd">
              <a:noFill/>
              <a:prstDash val="solid"/>
              <a:round/>
            </a:ln>
          </p:spPr>
        </p:sp>
        <p:sp>
          <p:nvSpPr>
            <p:cNvPr name="TextBox 40" id="40"/>
            <p:cNvSpPr txBox="true"/>
            <p:nvPr/>
          </p:nvSpPr>
          <p:spPr>
            <a:xfrm>
              <a:off x="0" y="-38100"/>
              <a:ext cx="254932" cy="84034"/>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1" id="41"/>
          <p:cNvSpPr txBox="true"/>
          <p:nvPr/>
        </p:nvSpPr>
        <p:spPr>
          <a:xfrm rot="0">
            <a:off x="3661169" y="4071861"/>
            <a:ext cx="5112661" cy="742950"/>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TRANSFER LEARNING </a:t>
            </a:r>
          </a:p>
          <a:p>
            <a:pPr algn="ctr">
              <a:lnSpc>
                <a:spcPts val="2999"/>
              </a:lnSpc>
            </a:pPr>
            <a:r>
              <a:rPr lang="en-US" b="true" sz="2499">
                <a:solidFill>
                  <a:srgbClr val="ECF284"/>
                </a:solidFill>
                <a:latin typeface="Garet Bold"/>
                <a:ea typeface="Garet Bold"/>
                <a:cs typeface="Garet Bold"/>
                <a:sym typeface="Garet Bold"/>
              </a:rPr>
              <a:t>(BERT, USE)</a:t>
            </a:r>
          </a:p>
        </p:txBody>
      </p:sp>
      <p:grpSp>
        <p:nvGrpSpPr>
          <p:cNvPr name="Group 42" id="42"/>
          <p:cNvGrpSpPr/>
          <p:nvPr/>
        </p:nvGrpSpPr>
        <p:grpSpPr>
          <a:xfrm rot="0">
            <a:off x="3314570" y="5061124"/>
            <a:ext cx="2855304" cy="1196735"/>
            <a:chOff x="0" y="0"/>
            <a:chExt cx="127398" cy="53396"/>
          </a:xfrm>
        </p:grpSpPr>
        <p:sp>
          <p:nvSpPr>
            <p:cNvPr name="Freeform 43" id="43"/>
            <p:cNvSpPr/>
            <p:nvPr/>
          </p:nvSpPr>
          <p:spPr>
            <a:xfrm flipH="false" flipV="false" rot="0">
              <a:off x="0" y="0"/>
              <a:ext cx="127398" cy="53396"/>
            </a:xfrm>
            <a:custGeom>
              <a:avLst/>
              <a:gdLst/>
              <a:ahLst/>
              <a:cxnLst/>
              <a:rect r="r" b="b" t="t" l="l"/>
              <a:pathLst>
                <a:path h="53396" w="127398">
                  <a:moveTo>
                    <a:pt x="26698" y="0"/>
                  </a:moveTo>
                  <a:lnTo>
                    <a:pt x="100700" y="0"/>
                  </a:lnTo>
                  <a:cubicBezTo>
                    <a:pt x="107781" y="0"/>
                    <a:pt x="114572" y="2813"/>
                    <a:pt x="119578" y="7820"/>
                  </a:cubicBezTo>
                  <a:cubicBezTo>
                    <a:pt x="124585" y="12826"/>
                    <a:pt x="127398" y="19617"/>
                    <a:pt x="127398" y="26698"/>
                  </a:cubicBezTo>
                  <a:lnTo>
                    <a:pt x="127398" y="26698"/>
                  </a:lnTo>
                  <a:cubicBezTo>
                    <a:pt x="127398" y="41443"/>
                    <a:pt x="115445" y="53396"/>
                    <a:pt x="100700" y="53396"/>
                  </a:cubicBezTo>
                  <a:lnTo>
                    <a:pt x="26698" y="53396"/>
                  </a:lnTo>
                  <a:cubicBezTo>
                    <a:pt x="19617" y="53396"/>
                    <a:pt x="12826" y="50583"/>
                    <a:pt x="7820" y="45576"/>
                  </a:cubicBezTo>
                  <a:cubicBezTo>
                    <a:pt x="2813" y="40569"/>
                    <a:pt x="0" y="33779"/>
                    <a:pt x="0" y="26698"/>
                  </a:cubicBezTo>
                  <a:lnTo>
                    <a:pt x="0" y="26698"/>
                  </a:lnTo>
                  <a:cubicBezTo>
                    <a:pt x="0" y="19617"/>
                    <a:pt x="2813" y="12826"/>
                    <a:pt x="7820" y="7820"/>
                  </a:cubicBezTo>
                  <a:cubicBezTo>
                    <a:pt x="12826" y="2813"/>
                    <a:pt x="19617" y="0"/>
                    <a:pt x="26698" y="0"/>
                  </a:cubicBezTo>
                  <a:close/>
                </a:path>
              </a:pathLst>
            </a:custGeom>
            <a:solidFill>
              <a:srgbClr val="10AEB2"/>
            </a:solidFill>
            <a:ln cap="rnd">
              <a:noFill/>
              <a:prstDash val="solid"/>
              <a:round/>
            </a:ln>
          </p:spPr>
        </p:sp>
        <p:sp>
          <p:nvSpPr>
            <p:cNvPr name="TextBox 44" id="44"/>
            <p:cNvSpPr txBox="true"/>
            <p:nvPr/>
          </p:nvSpPr>
          <p:spPr>
            <a:xfrm>
              <a:off x="0" y="-38100"/>
              <a:ext cx="127398" cy="9149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5" id="45"/>
          <p:cNvSpPr txBox="true"/>
          <p:nvPr/>
        </p:nvSpPr>
        <p:spPr>
          <a:xfrm rot="0">
            <a:off x="3487777" y="5143434"/>
            <a:ext cx="2508890" cy="1028700"/>
          </a:xfrm>
          <a:prstGeom prst="rect">
            <a:avLst/>
          </a:prstGeom>
        </p:spPr>
        <p:txBody>
          <a:bodyPr anchor="t" rtlCol="false" tIns="0" lIns="0" bIns="0" rIns="0">
            <a:spAutoFit/>
          </a:bodyPr>
          <a:lstStyle/>
          <a:p>
            <a:pPr algn="ctr">
              <a:lnSpc>
                <a:spcPts val="2760"/>
              </a:lnSpc>
            </a:pPr>
            <a:r>
              <a:rPr lang="en-US" b="true" sz="2300">
                <a:solidFill>
                  <a:srgbClr val="ECF284"/>
                </a:solidFill>
                <a:latin typeface="Garet Bold"/>
                <a:ea typeface="Garet Bold"/>
                <a:cs typeface="Garet Bold"/>
                <a:sym typeface="Garet Bold"/>
              </a:rPr>
              <a:t>PREPROCESS + BAGS OF WORDS (BOW)</a:t>
            </a:r>
          </a:p>
        </p:txBody>
      </p:sp>
      <p:grpSp>
        <p:nvGrpSpPr>
          <p:cNvPr name="Group 46" id="46"/>
          <p:cNvGrpSpPr/>
          <p:nvPr/>
        </p:nvGrpSpPr>
        <p:grpSpPr>
          <a:xfrm rot="0">
            <a:off x="3314570" y="6387794"/>
            <a:ext cx="2855304" cy="1410893"/>
            <a:chOff x="0" y="0"/>
            <a:chExt cx="127398" cy="62951"/>
          </a:xfrm>
        </p:grpSpPr>
        <p:sp>
          <p:nvSpPr>
            <p:cNvPr name="Freeform 47" id="47"/>
            <p:cNvSpPr/>
            <p:nvPr/>
          </p:nvSpPr>
          <p:spPr>
            <a:xfrm flipH="false" flipV="false" rot="0">
              <a:off x="0" y="0"/>
              <a:ext cx="127398" cy="62951"/>
            </a:xfrm>
            <a:custGeom>
              <a:avLst/>
              <a:gdLst/>
              <a:ahLst/>
              <a:cxnLst/>
              <a:rect r="r" b="b" t="t" l="l"/>
              <a:pathLst>
                <a:path h="62951" w="127398">
                  <a:moveTo>
                    <a:pt x="31476" y="0"/>
                  </a:moveTo>
                  <a:lnTo>
                    <a:pt x="95922" y="0"/>
                  </a:lnTo>
                  <a:cubicBezTo>
                    <a:pt x="113306" y="0"/>
                    <a:pt x="127398" y="14092"/>
                    <a:pt x="127398" y="31476"/>
                  </a:cubicBezTo>
                  <a:lnTo>
                    <a:pt x="127398" y="31476"/>
                  </a:lnTo>
                  <a:cubicBezTo>
                    <a:pt x="127398" y="48859"/>
                    <a:pt x="113306" y="62951"/>
                    <a:pt x="95922" y="62951"/>
                  </a:cubicBezTo>
                  <a:lnTo>
                    <a:pt x="31476" y="62951"/>
                  </a:lnTo>
                  <a:cubicBezTo>
                    <a:pt x="14092" y="62951"/>
                    <a:pt x="0" y="48859"/>
                    <a:pt x="0" y="31476"/>
                  </a:cubicBezTo>
                  <a:lnTo>
                    <a:pt x="0" y="31476"/>
                  </a:lnTo>
                  <a:cubicBezTo>
                    <a:pt x="0" y="14092"/>
                    <a:pt x="14092" y="0"/>
                    <a:pt x="31476" y="0"/>
                  </a:cubicBezTo>
                  <a:close/>
                </a:path>
              </a:pathLst>
            </a:custGeom>
            <a:solidFill>
              <a:srgbClr val="10AEB2"/>
            </a:solidFill>
            <a:ln cap="rnd">
              <a:noFill/>
              <a:prstDash val="solid"/>
              <a:round/>
            </a:ln>
          </p:spPr>
        </p:sp>
        <p:sp>
          <p:nvSpPr>
            <p:cNvPr name="TextBox 48" id="48"/>
            <p:cNvSpPr txBox="true"/>
            <p:nvPr/>
          </p:nvSpPr>
          <p:spPr>
            <a:xfrm>
              <a:off x="0" y="-38100"/>
              <a:ext cx="127398" cy="1010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9" id="49"/>
          <p:cNvSpPr txBox="true"/>
          <p:nvPr/>
        </p:nvSpPr>
        <p:spPr>
          <a:xfrm rot="0">
            <a:off x="3401174" y="6513663"/>
            <a:ext cx="2682097" cy="111442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BAGS OF VISUAL WORDS (BOVW)</a:t>
            </a:r>
          </a:p>
        </p:txBody>
      </p:sp>
      <p:grpSp>
        <p:nvGrpSpPr>
          <p:cNvPr name="Group 50" id="50"/>
          <p:cNvGrpSpPr/>
          <p:nvPr/>
        </p:nvGrpSpPr>
        <p:grpSpPr>
          <a:xfrm rot="0">
            <a:off x="3314570" y="7941562"/>
            <a:ext cx="5713649" cy="944469"/>
            <a:chOff x="0" y="0"/>
            <a:chExt cx="254932" cy="42140"/>
          </a:xfrm>
        </p:grpSpPr>
        <p:sp>
          <p:nvSpPr>
            <p:cNvPr name="Freeform 51" id="51"/>
            <p:cNvSpPr/>
            <p:nvPr/>
          </p:nvSpPr>
          <p:spPr>
            <a:xfrm flipH="false" flipV="false" rot="0">
              <a:off x="0" y="0"/>
              <a:ext cx="254932" cy="42140"/>
            </a:xfrm>
            <a:custGeom>
              <a:avLst/>
              <a:gdLst/>
              <a:ahLst/>
              <a:cxnLst/>
              <a:rect r="r" b="b" t="t" l="l"/>
              <a:pathLst>
                <a:path h="42140" w="254932">
                  <a:moveTo>
                    <a:pt x="21070" y="0"/>
                  </a:moveTo>
                  <a:lnTo>
                    <a:pt x="233862" y="0"/>
                  </a:lnTo>
                  <a:cubicBezTo>
                    <a:pt x="239450" y="0"/>
                    <a:pt x="244809" y="2220"/>
                    <a:pt x="248760" y="6171"/>
                  </a:cubicBezTo>
                  <a:cubicBezTo>
                    <a:pt x="252712" y="10123"/>
                    <a:pt x="254932" y="15482"/>
                    <a:pt x="254932" y="21070"/>
                  </a:cubicBezTo>
                  <a:lnTo>
                    <a:pt x="254932" y="21070"/>
                  </a:lnTo>
                  <a:cubicBezTo>
                    <a:pt x="254932" y="26658"/>
                    <a:pt x="252712" y="32018"/>
                    <a:pt x="248760" y="35969"/>
                  </a:cubicBezTo>
                  <a:cubicBezTo>
                    <a:pt x="244809" y="39920"/>
                    <a:pt x="239450" y="42140"/>
                    <a:pt x="233862" y="42140"/>
                  </a:cubicBezTo>
                  <a:lnTo>
                    <a:pt x="21070" y="42140"/>
                  </a:lnTo>
                  <a:cubicBezTo>
                    <a:pt x="15482" y="42140"/>
                    <a:pt x="10123" y="39920"/>
                    <a:pt x="6171" y="35969"/>
                  </a:cubicBezTo>
                  <a:cubicBezTo>
                    <a:pt x="2220" y="32018"/>
                    <a:pt x="0" y="26658"/>
                    <a:pt x="0" y="21070"/>
                  </a:cubicBezTo>
                  <a:lnTo>
                    <a:pt x="0" y="21070"/>
                  </a:lnTo>
                  <a:cubicBezTo>
                    <a:pt x="0" y="15482"/>
                    <a:pt x="2220" y="10123"/>
                    <a:pt x="6171" y="6171"/>
                  </a:cubicBezTo>
                  <a:cubicBezTo>
                    <a:pt x="10123" y="2220"/>
                    <a:pt x="15482" y="0"/>
                    <a:pt x="21070" y="0"/>
                  </a:cubicBezTo>
                  <a:close/>
                </a:path>
              </a:pathLst>
            </a:custGeom>
            <a:solidFill>
              <a:srgbClr val="10AEB2"/>
            </a:solidFill>
            <a:ln cap="rnd">
              <a:noFill/>
              <a:prstDash val="solid"/>
              <a:round/>
            </a:ln>
          </p:spPr>
        </p:sp>
        <p:sp>
          <p:nvSpPr>
            <p:cNvPr name="TextBox 52" id="52"/>
            <p:cNvSpPr txBox="true"/>
            <p:nvPr/>
          </p:nvSpPr>
          <p:spPr>
            <a:xfrm>
              <a:off x="0" y="-38100"/>
              <a:ext cx="254932" cy="8024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3" id="53"/>
          <p:cNvSpPr txBox="true"/>
          <p:nvPr/>
        </p:nvSpPr>
        <p:spPr>
          <a:xfrm rot="0">
            <a:off x="3615064" y="8055844"/>
            <a:ext cx="5112661" cy="742950"/>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CNN TRANSFER LEARNING (VGG16, RN50)</a:t>
            </a:r>
          </a:p>
        </p:txBody>
      </p:sp>
      <p:sp>
        <p:nvSpPr>
          <p:cNvPr name="TextBox 54" id="54"/>
          <p:cNvSpPr txBox="true"/>
          <p:nvPr/>
        </p:nvSpPr>
        <p:spPr>
          <a:xfrm rot="0">
            <a:off x="3464737" y="2594129"/>
            <a:ext cx="250889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FEATURE EXTRACTION</a:t>
            </a:r>
          </a:p>
        </p:txBody>
      </p:sp>
      <p:sp>
        <p:nvSpPr>
          <p:cNvPr name="TextBox 55" id="55"/>
          <p:cNvSpPr txBox="true"/>
          <p:nvPr/>
        </p:nvSpPr>
        <p:spPr>
          <a:xfrm rot="0">
            <a:off x="6521239" y="2594129"/>
            <a:ext cx="250698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ENCODAGE</a:t>
            </a:r>
          </a:p>
        </p:txBody>
      </p:sp>
      <p:sp>
        <p:nvSpPr>
          <p:cNvPr name="TextBox 56" id="56"/>
          <p:cNvSpPr txBox="true"/>
          <p:nvPr/>
        </p:nvSpPr>
        <p:spPr>
          <a:xfrm rot="0">
            <a:off x="9371119" y="2594129"/>
            <a:ext cx="272225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PROJECTION (FACULTATIF)</a:t>
            </a:r>
          </a:p>
        </p:txBody>
      </p:sp>
      <p:sp>
        <p:nvSpPr>
          <p:cNvPr name="TextBox 57" id="57"/>
          <p:cNvSpPr txBox="true"/>
          <p:nvPr/>
        </p:nvSpPr>
        <p:spPr>
          <a:xfrm rot="0">
            <a:off x="12617244" y="2594129"/>
            <a:ext cx="162497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CLUSTERING</a:t>
            </a:r>
          </a:p>
        </p:txBody>
      </p:sp>
      <p:sp>
        <p:nvSpPr>
          <p:cNvPr name="TextBox 58" id="58"/>
          <p:cNvSpPr txBox="true"/>
          <p:nvPr/>
        </p:nvSpPr>
        <p:spPr>
          <a:xfrm rot="0">
            <a:off x="14809904" y="2594129"/>
            <a:ext cx="2097410" cy="228600"/>
          </a:xfrm>
          <a:prstGeom prst="rect">
            <a:avLst/>
          </a:prstGeom>
        </p:spPr>
        <p:txBody>
          <a:bodyPr anchor="t" rtlCol="false" tIns="0" lIns="0" bIns="0" rIns="0">
            <a:spAutoFit/>
          </a:bodyPr>
          <a:lstStyle/>
          <a:p>
            <a:pPr algn="ctr">
              <a:lnSpc>
                <a:spcPts val="1800"/>
              </a:lnSpc>
            </a:pPr>
            <a:r>
              <a:rPr lang="en-US" b="true" sz="1500">
                <a:solidFill>
                  <a:srgbClr val="FF3131"/>
                </a:solidFill>
                <a:latin typeface="Garet Bold"/>
                <a:ea typeface="Garet Bold"/>
                <a:cs typeface="Garet Bold"/>
                <a:sym typeface="Garet Bold"/>
              </a:rPr>
              <a:t>PERFORMANCE</a:t>
            </a:r>
          </a:p>
        </p:txBody>
      </p:sp>
      <p:grpSp>
        <p:nvGrpSpPr>
          <p:cNvPr name="Group 59" id="59"/>
          <p:cNvGrpSpPr/>
          <p:nvPr/>
        </p:nvGrpSpPr>
        <p:grpSpPr>
          <a:xfrm rot="-5400000">
            <a:off x="6406903" y="5175461"/>
            <a:ext cx="2737564" cy="2508890"/>
            <a:chOff x="0" y="0"/>
            <a:chExt cx="122145" cy="111942"/>
          </a:xfrm>
        </p:grpSpPr>
        <p:sp>
          <p:nvSpPr>
            <p:cNvPr name="Freeform 60" id="60"/>
            <p:cNvSpPr/>
            <p:nvPr/>
          </p:nvSpPr>
          <p:spPr>
            <a:xfrm flipH="false" flipV="false" rot="0">
              <a:off x="0" y="0"/>
              <a:ext cx="122145" cy="111942"/>
            </a:xfrm>
            <a:custGeom>
              <a:avLst/>
              <a:gdLst/>
              <a:ahLst/>
              <a:cxnLst/>
              <a:rect r="r" b="b" t="t" l="l"/>
              <a:pathLst>
                <a:path h="111942" w="122145">
                  <a:moveTo>
                    <a:pt x="55971" y="0"/>
                  </a:moveTo>
                  <a:lnTo>
                    <a:pt x="66174" y="0"/>
                  </a:lnTo>
                  <a:cubicBezTo>
                    <a:pt x="81018" y="0"/>
                    <a:pt x="95255" y="5897"/>
                    <a:pt x="105751" y="16393"/>
                  </a:cubicBezTo>
                  <a:cubicBezTo>
                    <a:pt x="116248" y="26890"/>
                    <a:pt x="122145" y="41126"/>
                    <a:pt x="122145" y="55971"/>
                  </a:cubicBezTo>
                  <a:lnTo>
                    <a:pt x="122145" y="55971"/>
                  </a:lnTo>
                  <a:cubicBezTo>
                    <a:pt x="122145" y="86883"/>
                    <a:pt x="97086" y="111942"/>
                    <a:pt x="66174" y="111942"/>
                  </a:cubicBezTo>
                  <a:lnTo>
                    <a:pt x="55971" y="111942"/>
                  </a:lnTo>
                  <a:cubicBezTo>
                    <a:pt x="25059" y="111942"/>
                    <a:pt x="0" y="86883"/>
                    <a:pt x="0" y="55971"/>
                  </a:cubicBezTo>
                  <a:lnTo>
                    <a:pt x="0" y="55971"/>
                  </a:lnTo>
                  <a:cubicBezTo>
                    <a:pt x="0" y="25059"/>
                    <a:pt x="25059" y="0"/>
                    <a:pt x="55971" y="0"/>
                  </a:cubicBezTo>
                  <a:close/>
                </a:path>
              </a:pathLst>
            </a:custGeom>
            <a:solidFill>
              <a:srgbClr val="10AEB2"/>
            </a:solidFill>
            <a:ln cap="rnd">
              <a:noFill/>
              <a:prstDash val="solid"/>
              <a:round/>
            </a:ln>
          </p:spPr>
        </p:sp>
        <p:sp>
          <p:nvSpPr>
            <p:cNvPr name="TextBox 61" id="61"/>
            <p:cNvSpPr txBox="true"/>
            <p:nvPr/>
          </p:nvSpPr>
          <p:spPr>
            <a:xfrm>
              <a:off x="0" y="-38100"/>
              <a:ext cx="122145" cy="15004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2" id="62"/>
          <p:cNvSpPr txBox="true"/>
          <p:nvPr/>
        </p:nvSpPr>
        <p:spPr>
          <a:xfrm rot="0">
            <a:off x="6871759" y="5686956"/>
            <a:ext cx="1807850" cy="1485900"/>
          </a:xfrm>
          <a:prstGeom prst="rect">
            <a:avLst/>
          </a:prstGeom>
        </p:spPr>
        <p:txBody>
          <a:bodyPr anchor="t" rtlCol="false" tIns="0" lIns="0" bIns="0" rIns="0">
            <a:spAutoFit/>
          </a:bodyPr>
          <a:lstStyle/>
          <a:p>
            <a:pPr algn="ctr" marL="539749" indent="-269875" lvl="1">
              <a:lnSpc>
                <a:spcPts val="2999"/>
              </a:lnSpc>
              <a:buFont typeface="Arial"/>
              <a:buChar char="•"/>
            </a:pPr>
            <a:r>
              <a:rPr lang="en-US" b="true" sz="2499">
                <a:solidFill>
                  <a:srgbClr val="ECF284"/>
                </a:solidFill>
                <a:latin typeface="Garet Bold"/>
                <a:ea typeface="Garet Bold"/>
                <a:cs typeface="Garet Bold"/>
                <a:sym typeface="Garet Bold"/>
              </a:rPr>
              <a:t>TFIDF</a:t>
            </a:r>
          </a:p>
          <a:p>
            <a:pPr algn="ctr">
              <a:lnSpc>
                <a:spcPts val="2999"/>
              </a:lnSpc>
            </a:pPr>
          </a:p>
          <a:p>
            <a:pPr algn="ctr">
              <a:lnSpc>
                <a:spcPts val="2999"/>
              </a:lnSpc>
            </a:pPr>
          </a:p>
          <a:p>
            <a:pPr algn="ctr" marL="539749" indent="-269875" lvl="1">
              <a:lnSpc>
                <a:spcPts val="2999"/>
              </a:lnSpc>
              <a:buFont typeface="Arial"/>
              <a:buChar char="•"/>
            </a:pPr>
            <a:r>
              <a:rPr lang="en-US" b="true" sz="2499">
                <a:solidFill>
                  <a:srgbClr val="ECF284"/>
                </a:solidFill>
                <a:latin typeface="Garet Bold"/>
                <a:ea typeface="Garet Bold"/>
                <a:cs typeface="Garet Bold"/>
                <a:sym typeface="Garet Bold"/>
              </a:rPr>
              <a:t>LDA</a:t>
            </a:r>
          </a:p>
        </p:txBody>
      </p:sp>
      <p:grpSp>
        <p:nvGrpSpPr>
          <p:cNvPr name="Group 63" id="63"/>
          <p:cNvGrpSpPr/>
          <p:nvPr/>
        </p:nvGrpSpPr>
        <p:grpSpPr>
          <a:xfrm rot="-5400000">
            <a:off x="7698167" y="4547453"/>
            <a:ext cx="5954907" cy="2722250"/>
            <a:chOff x="0" y="0"/>
            <a:chExt cx="265696" cy="121461"/>
          </a:xfrm>
        </p:grpSpPr>
        <p:sp>
          <p:nvSpPr>
            <p:cNvPr name="Freeform 64" id="64"/>
            <p:cNvSpPr/>
            <p:nvPr/>
          </p:nvSpPr>
          <p:spPr>
            <a:xfrm flipH="false" flipV="false" rot="0">
              <a:off x="0" y="0"/>
              <a:ext cx="265696" cy="121461"/>
            </a:xfrm>
            <a:custGeom>
              <a:avLst/>
              <a:gdLst/>
              <a:ahLst/>
              <a:cxnLst/>
              <a:rect r="r" b="b" t="t" l="l"/>
              <a:pathLst>
                <a:path h="121461" w="265696">
                  <a:moveTo>
                    <a:pt x="60731" y="0"/>
                  </a:moveTo>
                  <a:lnTo>
                    <a:pt x="204965" y="0"/>
                  </a:lnTo>
                  <a:cubicBezTo>
                    <a:pt x="221072" y="0"/>
                    <a:pt x="236519" y="6398"/>
                    <a:pt x="247909" y="17788"/>
                  </a:cubicBezTo>
                  <a:cubicBezTo>
                    <a:pt x="259298" y="29177"/>
                    <a:pt x="265696" y="44624"/>
                    <a:pt x="265696" y="60731"/>
                  </a:cubicBezTo>
                  <a:lnTo>
                    <a:pt x="265696" y="60731"/>
                  </a:lnTo>
                  <a:cubicBezTo>
                    <a:pt x="265696" y="94271"/>
                    <a:pt x="238506" y="121461"/>
                    <a:pt x="204965" y="121461"/>
                  </a:cubicBezTo>
                  <a:lnTo>
                    <a:pt x="60731" y="121461"/>
                  </a:lnTo>
                  <a:cubicBezTo>
                    <a:pt x="44624" y="121461"/>
                    <a:pt x="29177" y="115063"/>
                    <a:pt x="17788" y="103674"/>
                  </a:cubicBezTo>
                  <a:cubicBezTo>
                    <a:pt x="6398" y="92285"/>
                    <a:pt x="0" y="76837"/>
                    <a:pt x="0" y="60731"/>
                  </a:cubicBezTo>
                  <a:lnTo>
                    <a:pt x="0" y="60731"/>
                  </a:lnTo>
                  <a:cubicBezTo>
                    <a:pt x="0" y="44624"/>
                    <a:pt x="6398" y="29177"/>
                    <a:pt x="17788" y="17788"/>
                  </a:cubicBezTo>
                  <a:cubicBezTo>
                    <a:pt x="29177" y="6398"/>
                    <a:pt x="44624" y="0"/>
                    <a:pt x="60731" y="0"/>
                  </a:cubicBezTo>
                  <a:close/>
                </a:path>
              </a:pathLst>
            </a:custGeom>
            <a:solidFill>
              <a:srgbClr val="10AEB2"/>
            </a:solidFill>
            <a:ln cap="rnd">
              <a:noFill/>
              <a:prstDash val="solid"/>
              <a:round/>
            </a:ln>
          </p:spPr>
        </p:sp>
        <p:sp>
          <p:nvSpPr>
            <p:cNvPr name="TextBox 65" id="65"/>
            <p:cNvSpPr txBox="true"/>
            <p:nvPr/>
          </p:nvSpPr>
          <p:spPr>
            <a:xfrm>
              <a:off x="0" y="-38100"/>
              <a:ext cx="265696" cy="15956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6" id="66"/>
          <p:cNvSpPr txBox="true"/>
          <p:nvPr/>
        </p:nvSpPr>
        <p:spPr>
          <a:xfrm rot="0">
            <a:off x="9538762" y="3547399"/>
            <a:ext cx="2386965" cy="4829175"/>
          </a:xfrm>
          <a:prstGeom prst="rect">
            <a:avLst/>
          </a:prstGeom>
        </p:spPr>
        <p:txBody>
          <a:bodyPr anchor="t" rtlCol="false" tIns="0" lIns="0" bIns="0" rIns="0">
            <a:spAutoFit/>
          </a:bodyPr>
          <a:lstStyle/>
          <a:p>
            <a:pPr algn="l" marL="539749" indent="-269875" lvl="1">
              <a:lnSpc>
                <a:spcPts val="2999"/>
              </a:lnSpc>
              <a:buFont typeface="Arial"/>
              <a:buChar char="•"/>
            </a:pPr>
            <a:r>
              <a:rPr lang="en-US" b="true" sz="2499">
                <a:solidFill>
                  <a:srgbClr val="ECF284"/>
                </a:solidFill>
                <a:latin typeface="Garet Bold"/>
                <a:ea typeface="Garet Bold"/>
                <a:cs typeface="Garet Bold"/>
                <a:sym typeface="Garet Bold"/>
              </a:rPr>
              <a:t>PCA</a:t>
            </a:r>
          </a:p>
          <a:p>
            <a:pPr algn="l">
              <a:lnSpc>
                <a:spcPts val="2999"/>
              </a:lnSpc>
            </a:pPr>
          </a:p>
          <a:p>
            <a:pPr algn="l">
              <a:lnSpc>
                <a:spcPts val="2999"/>
              </a:lnSpc>
            </a:pPr>
          </a:p>
          <a:p>
            <a:pPr algn="l" marL="539749" indent="-269875" lvl="1">
              <a:lnSpc>
                <a:spcPts val="2999"/>
              </a:lnSpc>
              <a:buFont typeface="Arial"/>
              <a:buChar char="•"/>
            </a:pPr>
            <a:r>
              <a:rPr lang="en-US" b="true" sz="2499">
                <a:solidFill>
                  <a:srgbClr val="ECF284"/>
                </a:solidFill>
                <a:latin typeface="Garet Bold"/>
                <a:ea typeface="Garet Bold"/>
                <a:cs typeface="Garet Bold"/>
                <a:sym typeface="Garet Bold"/>
              </a:rPr>
              <a:t>TSNE</a:t>
            </a:r>
          </a:p>
          <a:p>
            <a:pPr algn="l">
              <a:lnSpc>
                <a:spcPts val="2999"/>
              </a:lnSpc>
            </a:pPr>
          </a:p>
          <a:p>
            <a:pPr algn="l">
              <a:lnSpc>
                <a:spcPts val="2999"/>
              </a:lnSpc>
            </a:pPr>
          </a:p>
          <a:p>
            <a:pPr algn="l" marL="539749" indent="-269875" lvl="1">
              <a:lnSpc>
                <a:spcPts val="2999"/>
              </a:lnSpc>
              <a:buFont typeface="Arial"/>
              <a:buChar char="•"/>
            </a:pPr>
            <a:r>
              <a:rPr lang="en-US" b="true" sz="2499">
                <a:solidFill>
                  <a:srgbClr val="ECF284"/>
                </a:solidFill>
                <a:latin typeface="Garet Bold"/>
                <a:ea typeface="Garet Bold"/>
                <a:cs typeface="Garet Bold"/>
                <a:sym typeface="Garet Bold"/>
              </a:rPr>
              <a:t>MDS</a:t>
            </a:r>
          </a:p>
          <a:p>
            <a:pPr algn="l">
              <a:lnSpc>
                <a:spcPts val="2999"/>
              </a:lnSpc>
            </a:pPr>
          </a:p>
          <a:p>
            <a:pPr algn="l">
              <a:lnSpc>
                <a:spcPts val="2999"/>
              </a:lnSpc>
            </a:pPr>
          </a:p>
          <a:p>
            <a:pPr algn="l" marL="539749" indent="-269875" lvl="1">
              <a:lnSpc>
                <a:spcPts val="2999"/>
              </a:lnSpc>
              <a:buFont typeface="Arial"/>
              <a:buChar char="•"/>
            </a:pPr>
            <a:r>
              <a:rPr lang="en-US" b="true" sz="2499">
                <a:solidFill>
                  <a:srgbClr val="ECF284"/>
                </a:solidFill>
                <a:latin typeface="Garet Bold"/>
                <a:ea typeface="Garet Bold"/>
                <a:cs typeface="Garet Bold"/>
                <a:sym typeface="Garet Bold"/>
              </a:rPr>
              <a:t>SPECTRAL</a:t>
            </a:r>
          </a:p>
          <a:p>
            <a:pPr algn="l">
              <a:lnSpc>
                <a:spcPts val="2999"/>
              </a:lnSpc>
            </a:pPr>
          </a:p>
          <a:p>
            <a:pPr algn="l">
              <a:lnSpc>
                <a:spcPts val="2999"/>
              </a:lnSpc>
            </a:pPr>
          </a:p>
          <a:p>
            <a:pPr algn="l" marL="539749" indent="-269875" lvl="1">
              <a:lnSpc>
                <a:spcPts val="2999"/>
              </a:lnSpc>
              <a:buFont typeface="Arial"/>
              <a:buChar char="•"/>
            </a:pPr>
            <a:r>
              <a:rPr lang="en-US" b="true" sz="2499">
                <a:solidFill>
                  <a:srgbClr val="ECF284"/>
                </a:solidFill>
                <a:latin typeface="Garet Bold"/>
                <a:ea typeface="Garet Bold"/>
                <a:cs typeface="Garet Bold"/>
                <a:sym typeface="Garet Bold"/>
              </a:rPr>
              <a:t>UMAP</a:t>
            </a:r>
          </a:p>
        </p:txBody>
      </p:sp>
      <p:grpSp>
        <p:nvGrpSpPr>
          <p:cNvPr name="Group 67" id="67"/>
          <p:cNvGrpSpPr/>
          <p:nvPr/>
        </p:nvGrpSpPr>
        <p:grpSpPr>
          <a:xfrm rot="-5400000">
            <a:off x="10467610" y="4867588"/>
            <a:ext cx="5968053" cy="2068835"/>
            <a:chOff x="0" y="0"/>
            <a:chExt cx="266283" cy="92307"/>
          </a:xfrm>
        </p:grpSpPr>
        <p:sp>
          <p:nvSpPr>
            <p:cNvPr name="Freeform 68" id="68"/>
            <p:cNvSpPr/>
            <p:nvPr/>
          </p:nvSpPr>
          <p:spPr>
            <a:xfrm flipH="false" flipV="false" rot="0">
              <a:off x="0" y="0"/>
              <a:ext cx="266283" cy="92307"/>
            </a:xfrm>
            <a:custGeom>
              <a:avLst/>
              <a:gdLst/>
              <a:ahLst/>
              <a:cxnLst/>
              <a:rect r="r" b="b" t="t" l="l"/>
              <a:pathLst>
                <a:path h="92307" w="266283">
                  <a:moveTo>
                    <a:pt x="46154" y="0"/>
                  </a:moveTo>
                  <a:lnTo>
                    <a:pt x="220129" y="0"/>
                  </a:lnTo>
                  <a:cubicBezTo>
                    <a:pt x="232370" y="0"/>
                    <a:pt x="244109" y="4863"/>
                    <a:pt x="252765" y="13518"/>
                  </a:cubicBezTo>
                  <a:cubicBezTo>
                    <a:pt x="261420" y="22174"/>
                    <a:pt x="266283" y="33913"/>
                    <a:pt x="266283" y="46154"/>
                  </a:cubicBezTo>
                  <a:lnTo>
                    <a:pt x="266283" y="46154"/>
                  </a:lnTo>
                  <a:cubicBezTo>
                    <a:pt x="266283" y="58394"/>
                    <a:pt x="261420" y="70134"/>
                    <a:pt x="252765" y="78789"/>
                  </a:cubicBezTo>
                  <a:cubicBezTo>
                    <a:pt x="244109" y="87445"/>
                    <a:pt x="232370" y="92307"/>
                    <a:pt x="220129" y="92307"/>
                  </a:cubicBezTo>
                  <a:lnTo>
                    <a:pt x="46154" y="92307"/>
                  </a:lnTo>
                  <a:cubicBezTo>
                    <a:pt x="33913" y="92307"/>
                    <a:pt x="22174" y="87445"/>
                    <a:pt x="13518" y="78789"/>
                  </a:cubicBezTo>
                  <a:cubicBezTo>
                    <a:pt x="4863" y="70134"/>
                    <a:pt x="0" y="58394"/>
                    <a:pt x="0" y="46154"/>
                  </a:cubicBezTo>
                  <a:lnTo>
                    <a:pt x="0" y="46154"/>
                  </a:lnTo>
                  <a:cubicBezTo>
                    <a:pt x="0" y="33913"/>
                    <a:pt x="4863" y="22174"/>
                    <a:pt x="13518" y="13518"/>
                  </a:cubicBezTo>
                  <a:cubicBezTo>
                    <a:pt x="22174" y="4863"/>
                    <a:pt x="33913" y="0"/>
                    <a:pt x="46154" y="0"/>
                  </a:cubicBezTo>
                  <a:close/>
                </a:path>
              </a:pathLst>
            </a:custGeom>
            <a:solidFill>
              <a:srgbClr val="10AEB2"/>
            </a:solidFill>
            <a:ln cap="rnd">
              <a:noFill/>
              <a:prstDash val="solid"/>
              <a:round/>
            </a:ln>
          </p:spPr>
        </p:sp>
        <p:sp>
          <p:nvSpPr>
            <p:cNvPr name="TextBox 69" id="69"/>
            <p:cNvSpPr txBox="true"/>
            <p:nvPr/>
          </p:nvSpPr>
          <p:spPr>
            <a:xfrm>
              <a:off x="0" y="-38100"/>
              <a:ext cx="266283" cy="1304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0" id="70"/>
          <p:cNvSpPr txBox="true"/>
          <p:nvPr/>
        </p:nvSpPr>
        <p:spPr>
          <a:xfrm rot="0">
            <a:off x="12651527" y="5790301"/>
            <a:ext cx="1600220" cy="371475"/>
          </a:xfrm>
          <a:prstGeom prst="rect">
            <a:avLst/>
          </a:prstGeom>
        </p:spPr>
        <p:txBody>
          <a:bodyPr anchor="t" rtlCol="false" tIns="0" lIns="0" bIns="0" rIns="0">
            <a:spAutoFit/>
          </a:bodyPr>
          <a:lstStyle/>
          <a:p>
            <a:pPr algn="ctr">
              <a:lnSpc>
                <a:spcPts val="2999"/>
              </a:lnSpc>
            </a:pPr>
            <a:r>
              <a:rPr lang="en-US" b="true" sz="2499">
                <a:solidFill>
                  <a:srgbClr val="ECF284"/>
                </a:solidFill>
                <a:latin typeface="Garet Bold"/>
                <a:ea typeface="Garet Bold"/>
                <a:cs typeface="Garet Bold"/>
                <a:sym typeface="Garet Bold"/>
              </a:rPr>
              <a:t>KMEANS</a:t>
            </a:r>
          </a:p>
        </p:txBody>
      </p:sp>
      <p:sp>
        <p:nvSpPr>
          <p:cNvPr name="AutoShape 71" id="71"/>
          <p:cNvSpPr/>
          <p:nvPr/>
        </p:nvSpPr>
        <p:spPr>
          <a:xfrm>
            <a:off x="6167338" y="7125435"/>
            <a:ext cx="393839" cy="0"/>
          </a:xfrm>
          <a:prstGeom prst="line">
            <a:avLst/>
          </a:prstGeom>
          <a:ln cap="flat" w="38100">
            <a:solidFill>
              <a:srgbClr val="000000"/>
            </a:solidFill>
            <a:prstDash val="solid"/>
            <a:headEnd type="none" len="sm" w="sm"/>
            <a:tailEnd type="arrow" len="sm" w="med"/>
          </a:ln>
        </p:spPr>
      </p:sp>
      <p:sp>
        <p:nvSpPr>
          <p:cNvPr name="AutoShape 72" id="72"/>
          <p:cNvSpPr/>
          <p:nvPr/>
        </p:nvSpPr>
        <p:spPr>
          <a:xfrm>
            <a:off x="6168856" y="5533959"/>
            <a:ext cx="480049" cy="0"/>
          </a:xfrm>
          <a:prstGeom prst="line">
            <a:avLst/>
          </a:prstGeom>
          <a:ln cap="flat" w="38100">
            <a:solidFill>
              <a:srgbClr val="000000"/>
            </a:solidFill>
            <a:prstDash val="solid"/>
            <a:headEnd type="none" len="sm" w="sm"/>
            <a:tailEnd type="arrow" len="sm" w="med"/>
          </a:ln>
        </p:spPr>
      </p:sp>
      <p:sp>
        <p:nvSpPr>
          <p:cNvPr name="AutoShape 73" id="73"/>
          <p:cNvSpPr/>
          <p:nvPr/>
        </p:nvSpPr>
        <p:spPr>
          <a:xfrm>
            <a:off x="12036745" y="6014139"/>
            <a:ext cx="405258" cy="0"/>
          </a:xfrm>
          <a:prstGeom prst="line">
            <a:avLst/>
          </a:prstGeom>
          <a:ln cap="flat" w="38100">
            <a:solidFill>
              <a:srgbClr val="000000"/>
            </a:solidFill>
            <a:prstDash val="solid"/>
            <a:headEnd type="none" len="sm" w="sm"/>
            <a:tailEnd type="arrow" len="sm" w="med"/>
          </a:ln>
        </p:spPr>
      </p:sp>
      <p:sp>
        <p:nvSpPr>
          <p:cNvPr name="AutoShape 74" id="74"/>
          <p:cNvSpPr/>
          <p:nvPr/>
        </p:nvSpPr>
        <p:spPr>
          <a:xfrm>
            <a:off x="14486054" y="5995089"/>
            <a:ext cx="340990" cy="0"/>
          </a:xfrm>
          <a:prstGeom prst="line">
            <a:avLst/>
          </a:prstGeom>
          <a:ln cap="flat" w="38100">
            <a:solidFill>
              <a:srgbClr val="000000"/>
            </a:solidFill>
            <a:prstDash val="solid"/>
            <a:headEnd type="none" len="sm" w="sm"/>
            <a:tailEnd type="arrow" len="sm" w="med"/>
          </a:ln>
        </p:spPr>
      </p:sp>
      <p:sp>
        <p:nvSpPr>
          <p:cNvPr name="AutoShape 75" id="75"/>
          <p:cNvSpPr/>
          <p:nvPr/>
        </p:nvSpPr>
        <p:spPr>
          <a:xfrm>
            <a:off x="9028219" y="4471518"/>
            <a:ext cx="286276" cy="4740"/>
          </a:xfrm>
          <a:prstGeom prst="line">
            <a:avLst/>
          </a:prstGeom>
          <a:ln cap="flat" w="38100">
            <a:solidFill>
              <a:srgbClr val="000000"/>
            </a:solidFill>
            <a:prstDash val="solid"/>
            <a:headEnd type="none" len="sm" w="sm"/>
            <a:tailEnd type="arrow" len="sm" w="med"/>
          </a:ln>
        </p:spPr>
      </p:sp>
      <p:sp>
        <p:nvSpPr>
          <p:cNvPr name="AutoShape 76" id="76"/>
          <p:cNvSpPr/>
          <p:nvPr/>
        </p:nvSpPr>
        <p:spPr>
          <a:xfrm>
            <a:off x="9030129" y="3371764"/>
            <a:ext cx="432834" cy="962"/>
          </a:xfrm>
          <a:prstGeom prst="line">
            <a:avLst/>
          </a:prstGeom>
          <a:ln cap="flat" w="38100">
            <a:solidFill>
              <a:srgbClr val="000000"/>
            </a:solidFill>
            <a:prstDash val="solid"/>
            <a:headEnd type="none" len="sm" w="sm"/>
            <a:tailEnd type="arrow" len="sm" w="med"/>
          </a:ln>
        </p:spPr>
      </p:sp>
      <p:sp>
        <p:nvSpPr>
          <p:cNvPr name="AutoShape 77" id="77"/>
          <p:cNvSpPr/>
          <p:nvPr/>
        </p:nvSpPr>
        <p:spPr>
          <a:xfrm>
            <a:off x="9028219" y="6387794"/>
            <a:ext cx="286276" cy="10636"/>
          </a:xfrm>
          <a:prstGeom prst="line">
            <a:avLst/>
          </a:prstGeom>
          <a:ln cap="flat" w="38100">
            <a:solidFill>
              <a:srgbClr val="000000"/>
            </a:solidFill>
            <a:prstDash val="solid"/>
            <a:headEnd type="none" len="sm" w="sm"/>
            <a:tailEnd type="arrow" len="sm" w="med"/>
          </a:ln>
        </p:spPr>
      </p:sp>
      <p:sp>
        <p:nvSpPr>
          <p:cNvPr name="AutoShape 78" id="78"/>
          <p:cNvSpPr/>
          <p:nvPr/>
        </p:nvSpPr>
        <p:spPr>
          <a:xfrm>
            <a:off x="9028219" y="8427319"/>
            <a:ext cx="433927" cy="15826"/>
          </a:xfrm>
          <a:prstGeom prst="line">
            <a:avLst/>
          </a:prstGeom>
          <a:ln cap="flat" w="38100">
            <a:solidFill>
              <a:srgbClr val="000000"/>
            </a:solidFill>
            <a:prstDash val="solid"/>
            <a:headEnd type="none" len="sm" w="sm"/>
            <a:tailEnd type="arrow" len="sm" w="med"/>
          </a:ln>
        </p:spPr>
      </p:sp>
      <p:grpSp>
        <p:nvGrpSpPr>
          <p:cNvPr name="Group 79" id="79"/>
          <p:cNvGrpSpPr/>
          <p:nvPr/>
        </p:nvGrpSpPr>
        <p:grpSpPr>
          <a:xfrm rot="-5400000">
            <a:off x="12921838" y="4852975"/>
            <a:ext cx="6073149" cy="2241256"/>
            <a:chOff x="0" y="0"/>
            <a:chExt cx="270972" cy="100000"/>
          </a:xfrm>
        </p:grpSpPr>
        <p:sp>
          <p:nvSpPr>
            <p:cNvPr name="Freeform 80" id="80"/>
            <p:cNvSpPr/>
            <p:nvPr/>
          </p:nvSpPr>
          <p:spPr>
            <a:xfrm flipH="false" flipV="false" rot="0">
              <a:off x="0" y="0"/>
              <a:ext cx="270972" cy="100000"/>
            </a:xfrm>
            <a:custGeom>
              <a:avLst/>
              <a:gdLst/>
              <a:ahLst/>
              <a:cxnLst/>
              <a:rect r="r" b="b" t="t" l="l"/>
              <a:pathLst>
                <a:path h="100000" w="270972">
                  <a:moveTo>
                    <a:pt x="50000" y="0"/>
                  </a:moveTo>
                  <a:lnTo>
                    <a:pt x="220972" y="0"/>
                  </a:lnTo>
                  <a:cubicBezTo>
                    <a:pt x="248586" y="0"/>
                    <a:pt x="270972" y="22386"/>
                    <a:pt x="270972" y="50000"/>
                  </a:cubicBezTo>
                  <a:lnTo>
                    <a:pt x="270972" y="50000"/>
                  </a:lnTo>
                  <a:cubicBezTo>
                    <a:pt x="270972" y="63261"/>
                    <a:pt x="265704" y="75979"/>
                    <a:pt x="256327" y="85356"/>
                  </a:cubicBezTo>
                  <a:cubicBezTo>
                    <a:pt x="246950" y="94733"/>
                    <a:pt x="234233" y="100000"/>
                    <a:pt x="220972" y="100000"/>
                  </a:cubicBezTo>
                  <a:lnTo>
                    <a:pt x="50000" y="100000"/>
                  </a:lnTo>
                  <a:cubicBezTo>
                    <a:pt x="36739" y="100000"/>
                    <a:pt x="24022" y="94733"/>
                    <a:pt x="14645" y="85356"/>
                  </a:cubicBezTo>
                  <a:cubicBezTo>
                    <a:pt x="5268" y="75979"/>
                    <a:pt x="0" y="63261"/>
                    <a:pt x="0" y="50000"/>
                  </a:cubicBezTo>
                  <a:lnTo>
                    <a:pt x="0" y="50000"/>
                  </a:lnTo>
                  <a:cubicBezTo>
                    <a:pt x="0" y="36739"/>
                    <a:pt x="5268" y="24022"/>
                    <a:pt x="14645" y="14645"/>
                  </a:cubicBezTo>
                  <a:cubicBezTo>
                    <a:pt x="24022" y="5268"/>
                    <a:pt x="36739" y="0"/>
                    <a:pt x="50000" y="0"/>
                  </a:cubicBezTo>
                  <a:close/>
                </a:path>
              </a:pathLst>
            </a:custGeom>
            <a:solidFill>
              <a:srgbClr val="10AEB2"/>
            </a:solidFill>
            <a:ln cap="rnd">
              <a:noFill/>
              <a:prstDash val="solid"/>
              <a:round/>
            </a:ln>
          </p:spPr>
        </p:sp>
        <p:sp>
          <p:nvSpPr>
            <p:cNvPr name="TextBox 81" id="81"/>
            <p:cNvSpPr txBox="true"/>
            <p:nvPr/>
          </p:nvSpPr>
          <p:spPr>
            <a:xfrm>
              <a:off x="0" y="-38100"/>
              <a:ext cx="270972" cy="1381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2" id="82"/>
          <p:cNvSpPr txBox="true"/>
          <p:nvPr/>
        </p:nvSpPr>
        <p:spPr>
          <a:xfrm rot="0">
            <a:off x="14827044" y="5061639"/>
            <a:ext cx="2131557" cy="1895475"/>
          </a:xfrm>
          <a:prstGeom prst="rect">
            <a:avLst/>
          </a:prstGeom>
        </p:spPr>
        <p:txBody>
          <a:bodyPr anchor="t" rtlCol="false" tIns="0" lIns="0" bIns="0" rIns="0">
            <a:spAutoFit/>
          </a:bodyPr>
          <a:lstStyle/>
          <a:p>
            <a:pPr algn="l" marL="453390" indent="-226695" lvl="1">
              <a:lnSpc>
                <a:spcPts val="2520"/>
              </a:lnSpc>
              <a:buFont typeface="Arial"/>
              <a:buChar char="•"/>
            </a:pPr>
            <a:r>
              <a:rPr lang="en-US" b="true" sz="2100">
                <a:solidFill>
                  <a:srgbClr val="ECF284"/>
                </a:solidFill>
                <a:latin typeface="Garet Bold"/>
                <a:ea typeface="Garet Bold"/>
                <a:cs typeface="Garet Bold"/>
                <a:sym typeface="Garet Bold"/>
              </a:rPr>
              <a:t>MATRICE DE CONFUSION</a:t>
            </a:r>
          </a:p>
          <a:p>
            <a:pPr algn="l">
              <a:lnSpc>
                <a:spcPts val="2520"/>
              </a:lnSpc>
            </a:pPr>
          </a:p>
          <a:p>
            <a:pPr algn="l" marL="453390" indent="-226695" lvl="1">
              <a:lnSpc>
                <a:spcPts val="2520"/>
              </a:lnSpc>
              <a:buFont typeface="Arial"/>
              <a:buChar char="•"/>
            </a:pPr>
            <a:r>
              <a:rPr lang="en-US" b="true" sz="2100">
                <a:solidFill>
                  <a:srgbClr val="ECF284"/>
                </a:solidFill>
                <a:latin typeface="Garet Bold"/>
                <a:ea typeface="Garet Bold"/>
                <a:cs typeface="Garet Bold"/>
                <a:sym typeface="Garet Bold"/>
              </a:rPr>
              <a:t>SCORE ARI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TEXTE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254460" y="2921316"/>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Specifications of Sivanna Baking Powder Rouge Highlighter (Dark pink brown shimmer 10) General Traits Organic Type Mineral Quantity 12 Shade Dark pink brown shimmer 10 Ideal For Girls, Women Container Type Compact Case Highlighter Traits Multi-shaded Yes Texture Powder based In the Box Highlighter </a:t>
            </a:r>
          </a:p>
        </p:txBody>
      </p:sp>
      <p:sp>
        <p:nvSpPr>
          <p:cNvPr name="TextBox 22" id="22"/>
          <p:cNvSpPr txBox="true"/>
          <p:nvPr/>
        </p:nvSpPr>
        <p:spPr>
          <a:xfrm rot="0">
            <a:off x="3254460" y="3523042"/>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specifications of sivanna baking powder rouge highlighter (dark pink brown shimmer 10) general traits organic type mineral quantity 12 shade dark pink brown shimmer 10 ideal for girls, women container type compact case highlighter traits multi-shaded yes texture powder based in the box highlighter </a:t>
            </a:r>
          </a:p>
        </p:txBody>
      </p:sp>
      <p:sp>
        <p:nvSpPr>
          <p:cNvPr name="TextBox 23" id="23"/>
          <p:cNvSpPr txBox="true"/>
          <p:nvPr/>
        </p:nvSpPr>
        <p:spPr>
          <a:xfrm rot="0">
            <a:off x="3254460" y="4124768"/>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specifications of sivanna baking powder rouge highlighter dark pink brown shimmer general traits organic type mineral quantity shade dark pink brown shimmer ideal for girls women container type compact case highlighter traits multishaded yes texture powder based in the box highlighter </a:t>
            </a:r>
          </a:p>
        </p:txBody>
      </p:sp>
      <p:sp>
        <p:nvSpPr>
          <p:cNvPr name="TextBox 24" id="24"/>
          <p:cNvSpPr txBox="true"/>
          <p:nvPr/>
        </p:nvSpPr>
        <p:spPr>
          <a:xfrm rot="0">
            <a:off x="3254460" y="4726494"/>
            <a:ext cx="11664470" cy="6017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['specifications', 'of', 'sivanna', 'baking', 'powder', 'rouge', 'highlighter', 'dark', 'pink', 'brown', 'shimmer', 'general', 'traits', 'organic', 'type', 'mineral', 'quantity', 'shade', 'dark', 'pink', 'brown', 'shimmer', 'ideal', 'for', 'girls', 'women', 'container', 'type', 'compact', 'case', 'highlighter', 'traits', 'multishaded', 'yes', 'texture', 'powder', 'based', 'in', 'the', 'box', 'highlighter'] </a:t>
            </a:r>
          </a:p>
        </p:txBody>
      </p:sp>
      <p:sp>
        <p:nvSpPr>
          <p:cNvPr name="TextBox 25" id="25"/>
          <p:cNvSpPr txBox="true"/>
          <p:nvPr/>
        </p:nvSpPr>
        <p:spPr>
          <a:xfrm rot="0">
            <a:off x="3254460" y="5518720"/>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specifications sivanna baking powder rouge highlighter dark pink brown shimmer general traits organic type mineral quantity shade dark pink brown shimmer ideal girls women container type compact case highlighter traits multishaded yes texture powder based box highlighter </a:t>
            </a:r>
          </a:p>
        </p:txBody>
      </p:sp>
      <p:sp>
        <p:nvSpPr>
          <p:cNvPr name="TextBox 26" id="26"/>
          <p:cNvSpPr txBox="true"/>
          <p:nvPr/>
        </p:nvSpPr>
        <p:spPr>
          <a:xfrm rot="0">
            <a:off x="3254460" y="6121499"/>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specif sivanna bake powder roug highlight dark pink brown shimmer general trait organ type miner quantiti shade dark pink brown shimmer ideal girl women contain type compact case highlight trait multishad yes textur powder base box highlight </a:t>
            </a:r>
          </a:p>
        </p:txBody>
      </p:sp>
      <p:sp>
        <p:nvSpPr>
          <p:cNvPr name="TextBox 27" id="27"/>
          <p:cNvSpPr txBox="true"/>
          <p:nvPr/>
        </p:nvSpPr>
        <p:spPr>
          <a:xfrm rot="0">
            <a:off x="3254460" y="6723225"/>
            <a:ext cx="11664470" cy="4112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brown contain ideal shimmer yes bake general highlight dark miner sivanna base girl powder type shade roug textur compact pink box trait case specif organ quantiti women multishad</a:t>
            </a:r>
          </a:p>
        </p:txBody>
      </p:sp>
      <p:sp>
        <p:nvSpPr>
          <p:cNvPr name="Freeform 28" id="28"/>
          <p:cNvSpPr/>
          <p:nvPr/>
        </p:nvSpPr>
        <p:spPr>
          <a:xfrm flipH="false" flipV="true" rot="6430664">
            <a:off x="2794821" y="3299712"/>
            <a:ext cx="711732" cy="283399"/>
          </a:xfrm>
          <a:custGeom>
            <a:avLst/>
            <a:gdLst/>
            <a:ahLst/>
            <a:cxnLst/>
            <a:rect r="r" b="b" t="t" l="l"/>
            <a:pathLst>
              <a:path h="283399" w="711732">
                <a:moveTo>
                  <a:pt x="0" y="283399"/>
                </a:moveTo>
                <a:lnTo>
                  <a:pt x="711732" y="283399"/>
                </a:lnTo>
                <a:lnTo>
                  <a:pt x="711732" y="0"/>
                </a:lnTo>
                <a:lnTo>
                  <a:pt x="0" y="0"/>
                </a:lnTo>
                <a:lnTo>
                  <a:pt x="0" y="283399"/>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9" id="29"/>
          <p:cNvSpPr txBox="true"/>
          <p:nvPr/>
        </p:nvSpPr>
        <p:spPr>
          <a:xfrm rot="0">
            <a:off x="1607117" y="3272642"/>
            <a:ext cx="1335292" cy="296237"/>
          </a:xfrm>
          <a:prstGeom prst="rect">
            <a:avLst/>
          </a:prstGeom>
        </p:spPr>
        <p:txBody>
          <a:bodyPr anchor="t" rtlCol="false" tIns="0" lIns="0" bIns="0" rIns="0">
            <a:spAutoFit/>
          </a:bodyPr>
          <a:lstStyle/>
          <a:p>
            <a:pPr algn="r" marL="0" indent="0" lvl="0">
              <a:lnSpc>
                <a:spcPts val="2068"/>
              </a:lnSpc>
              <a:spcBef>
                <a:spcPct val="0"/>
              </a:spcBef>
            </a:pPr>
            <a:r>
              <a:rPr lang="en-US" sz="1738">
                <a:solidFill>
                  <a:srgbClr val="2E765E"/>
                </a:solidFill>
                <a:latin typeface="Jua"/>
                <a:ea typeface="Jua"/>
                <a:cs typeface="Jua"/>
                <a:sym typeface="Jua"/>
              </a:rPr>
              <a:t>casse</a:t>
            </a:r>
          </a:p>
        </p:txBody>
      </p:sp>
      <p:sp>
        <p:nvSpPr>
          <p:cNvPr name="Freeform 30" id="30"/>
          <p:cNvSpPr/>
          <p:nvPr/>
        </p:nvSpPr>
        <p:spPr>
          <a:xfrm flipH="false" flipV="true" rot="6230237">
            <a:off x="2833157" y="3972814"/>
            <a:ext cx="553448" cy="220373"/>
          </a:xfrm>
          <a:custGeom>
            <a:avLst/>
            <a:gdLst/>
            <a:ahLst/>
            <a:cxnLst/>
            <a:rect r="r" b="b" t="t" l="l"/>
            <a:pathLst>
              <a:path h="220373" w="553448">
                <a:moveTo>
                  <a:pt x="0" y="220372"/>
                </a:moveTo>
                <a:lnTo>
                  <a:pt x="553448" y="220372"/>
                </a:lnTo>
                <a:lnTo>
                  <a:pt x="553448" y="0"/>
                </a:lnTo>
                <a:lnTo>
                  <a:pt x="0" y="0"/>
                </a:lnTo>
                <a:lnTo>
                  <a:pt x="0" y="220372"/>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31" id="31"/>
          <p:cNvSpPr txBox="true"/>
          <p:nvPr/>
        </p:nvSpPr>
        <p:spPr>
          <a:xfrm rot="0">
            <a:off x="1028700" y="3831929"/>
            <a:ext cx="1913710" cy="512739"/>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retrait ponctuation + chiffres</a:t>
            </a:r>
          </a:p>
        </p:txBody>
      </p:sp>
      <p:sp>
        <p:nvSpPr>
          <p:cNvPr name="Freeform 32" id="32"/>
          <p:cNvSpPr/>
          <p:nvPr/>
        </p:nvSpPr>
        <p:spPr>
          <a:xfrm flipH="false" flipV="true" rot="5797299">
            <a:off x="2835217" y="4639950"/>
            <a:ext cx="548616" cy="218449"/>
          </a:xfrm>
          <a:custGeom>
            <a:avLst/>
            <a:gdLst/>
            <a:ahLst/>
            <a:cxnLst/>
            <a:rect r="r" b="b" t="t" l="l"/>
            <a:pathLst>
              <a:path h="218449" w="548616">
                <a:moveTo>
                  <a:pt x="0" y="218449"/>
                </a:moveTo>
                <a:lnTo>
                  <a:pt x="548616" y="218449"/>
                </a:lnTo>
                <a:lnTo>
                  <a:pt x="548616" y="0"/>
                </a:lnTo>
                <a:lnTo>
                  <a:pt x="0" y="0"/>
                </a:lnTo>
                <a:lnTo>
                  <a:pt x="0" y="218449"/>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33" id="33"/>
          <p:cNvSpPr txBox="true"/>
          <p:nvPr/>
        </p:nvSpPr>
        <p:spPr>
          <a:xfrm rot="0">
            <a:off x="1554519" y="4540166"/>
            <a:ext cx="1387891" cy="271697"/>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tokenisation</a:t>
            </a:r>
          </a:p>
        </p:txBody>
      </p:sp>
      <p:sp>
        <p:nvSpPr>
          <p:cNvPr name="Freeform 34" id="34"/>
          <p:cNvSpPr/>
          <p:nvPr/>
        </p:nvSpPr>
        <p:spPr>
          <a:xfrm flipH="false" flipV="true" rot="6230237">
            <a:off x="2833157" y="5342932"/>
            <a:ext cx="553448" cy="220373"/>
          </a:xfrm>
          <a:custGeom>
            <a:avLst/>
            <a:gdLst/>
            <a:ahLst/>
            <a:cxnLst/>
            <a:rect r="r" b="b" t="t" l="l"/>
            <a:pathLst>
              <a:path h="220373" w="553448">
                <a:moveTo>
                  <a:pt x="0" y="220373"/>
                </a:moveTo>
                <a:lnTo>
                  <a:pt x="553448" y="220373"/>
                </a:lnTo>
                <a:lnTo>
                  <a:pt x="553448" y="0"/>
                </a:lnTo>
                <a:lnTo>
                  <a:pt x="0" y="0"/>
                </a:lnTo>
                <a:lnTo>
                  <a:pt x="0" y="220373"/>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35" id="35"/>
          <p:cNvSpPr txBox="true"/>
          <p:nvPr/>
        </p:nvSpPr>
        <p:spPr>
          <a:xfrm rot="0">
            <a:off x="1028700" y="5061940"/>
            <a:ext cx="1913710" cy="753781"/>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retrait mots non thématiques (stop words)</a:t>
            </a:r>
          </a:p>
        </p:txBody>
      </p:sp>
      <p:sp>
        <p:nvSpPr>
          <p:cNvPr name="Freeform 36" id="36"/>
          <p:cNvSpPr/>
          <p:nvPr/>
        </p:nvSpPr>
        <p:spPr>
          <a:xfrm flipH="false" flipV="true" rot="6230237">
            <a:off x="2833157" y="5971123"/>
            <a:ext cx="553448" cy="220373"/>
          </a:xfrm>
          <a:custGeom>
            <a:avLst/>
            <a:gdLst/>
            <a:ahLst/>
            <a:cxnLst/>
            <a:rect r="r" b="b" t="t" l="l"/>
            <a:pathLst>
              <a:path h="220373" w="553448">
                <a:moveTo>
                  <a:pt x="0" y="220373"/>
                </a:moveTo>
                <a:lnTo>
                  <a:pt x="553448" y="220373"/>
                </a:lnTo>
                <a:lnTo>
                  <a:pt x="553448" y="0"/>
                </a:lnTo>
                <a:lnTo>
                  <a:pt x="0" y="0"/>
                </a:lnTo>
                <a:lnTo>
                  <a:pt x="0" y="220373"/>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37" id="37"/>
          <p:cNvSpPr txBox="true"/>
          <p:nvPr/>
        </p:nvSpPr>
        <p:spPr>
          <a:xfrm rot="0">
            <a:off x="1217075" y="5910089"/>
            <a:ext cx="1725335" cy="512739"/>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réduction à la racine (stemming)</a:t>
            </a:r>
          </a:p>
        </p:txBody>
      </p:sp>
      <p:sp>
        <p:nvSpPr>
          <p:cNvPr name="Freeform 38" id="38"/>
          <p:cNvSpPr/>
          <p:nvPr/>
        </p:nvSpPr>
        <p:spPr>
          <a:xfrm flipH="false" flipV="true" rot="6230237">
            <a:off x="2833157" y="6589790"/>
            <a:ext cx="553448" cy="220373"/>
          </a:xfrm>
          <a:custGeom>
            <a:avLst/>
            <a:gdLst/>
            <a:ahLst/>
            <a:cxnLst/>
            <a:rect r="r" b="b" t="t" l="l"/>
            <a:pathLst>
              <a:path h="220373" w="553448">
                <a:moveTo>
                  <a:pt x="0" y="220373"/>
                </a:moveTo>
                <a:lnTo>
                  <a:pt x="553448" y="220373"/>
                </a:lnTo>
                <a:lnTo>
                  <a:pt x="553448" y="0"/>
                </a:lnTo>
                <a:lnTo>
                  <a:pt x="0" y="0"/>
                </a:lnTo>
                <a:lnTo>
                  <a:pt x="0" y="220373"/>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39" id="39"/>
          <p:cNvSpPr txBox="true"/>
          <p:nvPr/>
        </p:nvSpPr>
        <p:spPr>
          <a:xfrm rot="0">
            <a:off x="1554519" y="6528755"/>
            <a:ext cx="1387891" cy="512739"/>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répétitions (set)</a:t>
            </a:r>
          </a:p>
        </p:txBody>
      </p:sp>
      <p:sp>
        <p:nvSpPr>
          <p:cNvPr name="TextBox 40" id="40"/>
          <p:cNvSpPr txBox="true"/>
          <p:nvPr/>
        </p:nvSpPr>
        <p:spPr>
          <a:xfrm rot="0">
            <a:off x="3249652" y="7324951"/>
            <a:ext cx="11664470" cy="601726"/>
          </a:xfrm>
          <a:prstGeom prst="rect">
            <a:avLst/>
          </a:prstGeom>
        </p:spPr>
        <p:txBody>
          <a:bodyPr anchor="t" rtlCol="false" tIns="0" lIns="0" bIns="0" rIns="0">
            <a:spAutoFit/>
          </a:bodyPr>
          <a:lstStyle/>
          <a:p>
            <a:pPr algn="l">
              <a:lnSpc>
                <a:spcPts val="1546"/>
              </a:lnSpc>
              <a:spcBef>
                <a:spcPct val="0"/>
              </a:spcBef>
            </a:pPr>
            <a:r>
              <a:rPr lang="en-US" sz="1299">
                <a:solidFill>
                  <a:srgbClr val="000000"/>
                </a:solidFill>
                <a:latin typeface="Jua"/>
                <a:ea typeface="Jua"/>
                <a:cs typeface="Jua"/>
                <a:sym typeface="Jua"/>
              </a:rPr>
              <a:t>{'bake': 300, 'base': 320, 'box': 468, 'brown': 512, 'case': 617, 'compact': 809, 'contain': 855, 'dark': 1002, 'general': 1665, 'girl': 1693, 'highlight': 1883, 'ideal': 1960, 'miner': 2548, 'multishad': 2652, 'organ': 2842, 'pink': 3015, 'powder': 3112, 'quantiti': 3237, 'roug': 3446, 'shade': 3604, 'shimmer': 3630, 'sivanna': 3693, 'specif': 3806, 'textur': 4082, 'trait': 4181, 'type': 4242, 'women': 4509, 'yes': 4564}</a:t>
            </a:r>
          </a:p>
        </p:txBody>
      </p:sp>
      <p:sp>
        <p:nvSpPr>
          <p:cNvPr name="Freeform 41" id="41"/>
          <p:cNvSpPr/>
          <p:nvPr/>
        </p:nvSpPr>
        <p:spPr>
          <a:xfrm flipH="false" flipV="true" rot="6230237">
            <a:off x="2865846" y="7208456"/>
            <a:ext cx="553448" cy="220373"/>
          </a:xfrm>
          <a:custGeom>
            <a:avLst/>
            <a:gdLst/>
            <a:ahLst/>
            <a:cxnLst/>
            <a:rect r="r" b="b" t="t" l="l"/>
            <a:pathLst>
              <a:path h="220373" w="553448">
                <a:moveTo>
                  <a:pt x="0" y="220373"/>
                </a:moveTo>
                <a:lnTo>
                  <a:pt x="553447" y="220373"/>
                </a:lnTo>
                <a:lnTo>
                  <a:pt x="553447" y="0"/>
                </a:lnTo>
                <a:lnTo>
                  <a:pt x="0" y="0"/>
                </a:lnTo>
                <a:lnTo>
                  <a:pt x="0" y="220373"/>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42" id="42"/>
          <p:cNvSpPr txBox="true"/>
          <p:nvPr/>
        </p:nvSpPr>
        <p:spPr>
          <a:xfrm rot="0">
            <a:off x="1593184" y="7146269"/>
            <a:ext cx="1387891" cy="271697"/>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BoW (indices)</a:t>
            </a:r>
          </a:p>
        </p:txBody>
      </p:sp>
      <p:sp>
        <p:nvSpPr>
          <p:cNvPr name="TextBox 43" id="43"/>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Features Extraction + Encodage</a:t>
            </a:r>
          </a:p>
        </p:txBody>
      </p:sp>
      <p:sp>
        <p:nvSpPr>
          <p:cNvPr name="AutoShape 44" id="44"/>
          <p:cNvSpPr/>
          <p:nvPr/>
        </p:nvSpPr>
        <p:spPr>
          <a:xfrm flipH="true">
            <a:off x="7492327" y="7926677"/>
            <a:ext cx="948792" cy="452235"/>
          </a:xfrm>
          <a:prstGeom prst="line">
            <a:avLst/>
          </a:prstGeom>
          <a:ln cap="flat" w="38100">
            <a:solidFill>
              <a:srgbClr val="000000"/>
            </a:solidFill>
            <a:prstDash val="solid"/>
            <a:headEnd type="none" len="sm" w="sm"/>
            <a:tailEnd type="arrow" len="sm" w="med"/>
          </a:ln>
        </p:spPr>
      </p:sp>
      <p:sp>
        <p:nvSpPr>
          <p:cNvPr name="AutoShape 45" id="45"/>
          <p:cNvSpPr/>
          <p:nvPr/>
        </p:nvSpPr>
        <p:spPr>
          <a:xfrm>
            <a:off x="8414195" y="7926677"/>
            <a:ext cx="947579" cy="452235"/>
          </a:xfrm>
          <a:prstGeom prst="line">
            <a:avLst/>
          </a:prstGeom>
          <a:ln cap="flat" w="38100">
            <a:solidFill>
              <a:srgbClr val="000000"/>
            </a:solidFill>
            <a:prstDash val="solid"/>
            <a:headEnd type="none" len="sm" w="sm"/>
            <a:tailEnd type="arrow" len="sm" w="med"/>
          </a:ln>
        </p:spPr>
      </p:sp>
      <p:sp>
        <p:nvSpPr>
          <p:cNvPr name="TextBox 46" id="46"/>
          <p:cNvSpPr txBox="true"/>
          <p:nvPr/>
        </p:nvSpPr>
        <p:spPr>
          <a:xfrm rot="0">
            <a:off x="2079742" y="8455104"/>
            <a:ext cx="6205127" cy="839597"/>
          </a:xfrm>
          <a:prstGeom prst="rect">
            <a:avLst/>
          </a:prstGeom>
        </p:spPr>
        <p:txBody>
          <a:bodyPr anchor="t" rtlCol="false" tIns="0" lIns="0" bIns="0" rIns="0">
            <a:spAutoFit/>
          </a:bodyPr>
          <a:lstStyle/>
          <a:p>
            <a:pPr algn="l">
              <a:lnSpc>
                <a:spcPts val="1309"/>
              </a:lnSpc>
              <a:spcBef>
                <a:spcPct val="0"/>
              </a:spcBef>
            </a:pPr>
            <a:r>
              <a:rPr lang="en-US" sz="1100">
                <a:solidFill>
                  <a:srgbClr val="000000"/>
                </a:solidFill>
                <a:latin typeface="Jua"/>
                <a:ea typeface="Jua"/>
                <a:cs typeface="Jua"/>
                <a:sym typeface="Jua"/>
              </a:rPr>
              <a:t>{'T300': </a:t>
            </a:r>
            <a:r>
              <a:rPr lang="en-US" sz="1100">
                <a:solidFill>
                  <a:srgbClr val="000000"/>
                </a:solidFill>
                <a:latin typeface="Jua"/>
                <a:ea typeface="Jua"/>
                <a:cs typeface="Jua"/>
                <a:sym typeface="Jua"/>
              </a:rPr>
              <a:t>0.2623, 'T320': 0.1774, 'T468': 0.0878, 'T512': 0.1589, 'T617': 0.1468, 'T809': 0.2122, 'T855': 0.1872, 'T1002': 0.1726, 'T1665': 0.0832, 'T1693': 0.1221, 'T1883': 0.2292, 'T1960': 0.1076, 'T2548': 0.2623, 'T2652': 0.2623, 'T2842': 0.1895, 'T3015': 0.1569, 'T3112': 0.2477, 'T3237': 0.1741, 'T3446': 0.2623, 'T3604': 0.1622, 'T3630': 0.2623, 'T3693': 0.2623, 'T3806': 0.1076, 'T4082': 0.2171, 'T4181': 0.1611, 'T4242': 0.0897, 'T4509': 0.1296, 'T4564': 0.1319}</a:t>
            </a:r>
          </a:p>
        </p:txBody>
      </p:sp>
      <p:sp>
        <p:nvSpPr>
          <p:cNvPr name="TextBox 47" id="47"/>
          <p:cNvSpPr txBox="true"/>
          <p:nvPr/>
        </p:nvSpPr>
        <p:spPr>
          <a:xfrm rot="0">
            <a:off x="6281875" y="8002659"/>
            <a:ext cx="1387891" cy="271697"/>
          </a:xfrm>
          <a:prstGeom prst="rect">
            <a:avLst/>
          </a:prstGeom>
        </p:spPr>
        <p:txBody>
          <a:bodyPr anchor="t" rtlCol="false" tIns="0" lIns="0" bIns="0" rIns="0">
            <a:spAutoFit/>
          </a:bodyPr>
          <a:lstStyle/>
          <a:p>
            <a:pPr algn="r" marL="0" indent="0" lvl="0">
              <a:lnSpc>
                <a:spcPts val="1948"/>
              </a:lnSpc>
              <a:spcBef>
                <a:spcPct val="0"/>
              </a:spcBef>
            </a:pPr>
            <a:r>
              <a:rPr lang="en-US" sz="1637">
                <a:solidFill>
                  <a:srgbClr val="2E765E"/>
                </a:solidFill>
                <a:latin typeface="Jua"/>
                <a:ea typeface="Jua"/>
                <a:cs typeface="Jua"/>
                <a:sym typeface="Jua"/>
              </a:rPr>
              <a:t>TF-IDF</a:t>
            </a:r>
          </a:p>
        </p:txBody>
      </p:sp>
      <p:sp>
        <p:nvSpPr>
          <p:cNvPr name="TextBox 48" id="48"/>
          <p:cNvSpPr txBox="true"/>
          <p:nvPr/>
        </p:nvSpPr>
        <p:spPr>
          <a:xfrm rot="0">
            <a:off x="9196815" y="8002659"/>
            <a:ext cx="4750111" cy="268780"/>
          </a:xfrm>
          <a:prstGeom prst="rect">
            <a:avLst/>
          </a:prstGeom>
        </p:spPr>
        <p:txBody>
          <a:bodyPr anchor="t" rtlCol="false" tIns="0" lIns="0" bIns="0" rIns="0">
            <a:spAutoFit/>
          </a:bodyPr>
          <a:lstStyle/>
          <a:p>
            <a:pPr algn="just" marL="0" indent="0" lvl="0">
              <a:lnSpc>
                <a:spcPts val="1948"/>
              </a:lnSpc>
              <a:spcBef>
                <a:spcPct val="0"/>
              </a:spcBef>
            </a:pPr>
            <a:r>
              <a:rPr lang="en-US" sz="1637">
                <a:solidFill>
                  <a:srgbClr val="2E765E"/>
                </a:solidFill>
                <a:latin typeface="Jua"/>
                <a:ea typeface="Jua"/>
                <a:cs typeface="Jua"/>
                <a:sym typeface="Jua"/>
              </a:rPr>
              <a:t>LDA (nb composantes variable)</a:t>
            </a:r>
          </a:p>
        </p:txBody>
      </p:sp>
      <p:sp>
        <p:nvSpPr>
          <p:cNvPr name="TextBox 49" id="49"/>
          <p:cNvSpPr txBox="true"/>
          <p:nvPr/>
        </p:nvSpPr>
        <p:spPr>
          <a:xfrm rot="0">
            <a:off x="8713804" y="8472305"/>
            <a:ext cx="6582299" cy="839597"/>
          </a:xfrm>
          <a:prstGeom prst="rect">
            <a:avLst/>
          </a:prstGeom>
        </p:spPr>
        <p:txBody>
          <a:bodyPr anchor="t" rtlCol="false" tIns="0" lIns="0" bIns="0" rIns="0">
            <a:spAutoFit/>
          </a:bodyPr>
          <a:lstStyle/>
          <a:p>
            <a:pPr algn="l">
              <a:lnSpc>
                <a:spcPts val="1309"/>
              </a:lnSpc>
            </a:pPr>
            <a:r>
              <a:rPr lang="en-US" sz="1100">
                <a:solidFill>
                  <a:srgbClr val="000000"/>
                </a:solidFill>
                <a:latin typeface="Jua"/>
                <a:ea typeface="Jua"/>
                <a:cs typeface="Jua"/>
                <a:sym typeface="Jua"/>
              </a:rPr>
              <a:t>[0.0</a:t>
            </a:r>
            <a:r>
              <a:rPr lang="en-US" sz="1100">
                <a:solidFill>
                  <a:srgbClr val="000000"/>
                </a:solidFill>
                <a:latin typeface="Jua"/>
                <a:ea typeface="Jua"/>
                <a:cs typeface="Jua"/>
                <a:sym typeface="Jua"/>
              </a:rPr>
              <a:t>0114943, 0.00114943, 0.00114943, 0.00114943, 0.32206701, 0.00114943, 0.00114943, 0.00114943, 0.00114943, 0.00114943, 0.00114943, 0.00114943, 0.00114943, 0.00114943, 0.00114943, 0.00114943, 0.00114943, 0.00114943, 0.00114943, 0.00114943, 0.00114943, 0.00114943, 0.00114943, 0.00114943, 0.00114943, 0.00114943, 0.00114943, 0.00114943, 0.64574908, 0.00114943]</a:t>
            </a:r>
          </a:p>
          <a:p>
            <a:pPr algn="l">
              <a:lnSpc>
                <a:spcPts val="1309"/>
              </a:lnSpc>
              <a:spcBef>
                <a:spcPct val="0"/>
              </a:spcBef>
            </a:pPr>
          </a:p>
        </p:txBody>
      </p:sp>
      <p:sp>
        <p:nvSpPr>
          <p:cNvPr name="TextBox 50" id="50"/>
          <p:cNvSpPr txBox="true"/>
          <p:nvPr/>
        </p:nvSpPr>
        <p:spPr>
          <a:xfrm rot="0">
            <a:off x="7747174" y="8031234"/>
            <a:ext cx="1387891" cy="268780"/>
          </a:xfrm>
          <a:prstGeom prst="rect">
            <a:avLst/>
          </a:prstGeom>
        </p:spPr>
        <p:txBody>
          <a:bodyPr anchor="t" rtlCol="false" tIns="0" lIns="0" bIns="0" rIns="0">
            <a:spAutoFit/>
          </a:bodyPr>
          <a:lstStyle/>
          <a:p>
            <a:pPr algn="ctr" marL="0" indent="0" lvl="0">
              <a:lnSpc>
                <a:spcPts val="1948"/>
              </a:lnSpc>
              <a:spcBef>
                <a:spcPct val="0"/>
              </a:spcBef>
            </a:pPr>
            <a:r>
              <a:rPr lang="en-US" sz="1637">
                <a:solidFill>
                  <a:srgbClr val="2E765E"/>
                </a:solidFill>
                <a:latin typeface="Jua"/>
                <a:ea typeface="Jua"/>
                <a:cs typeface="Jua"/>
                <a:sym typeface="Jua"/>
              </a:rPr>
              <a:t>encodage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27635"/>
            <a:ext cx="14782190" cy="937262"/>
          </a:xfrm>
          <a:prstGeom prst="rect">
            <a:avLst/>
          </a:prstGeom>
        </p:spPr>
        <p:txBody>
          <a:bodyPr anchor="t" rtlCol="false" tIns="0" lIns="0" bIns="0" rIns="0">
            <a:spAutoFit/>
          </a:bodyPr>
          <a:lstStyle/>
          <a:p>
            <a:pPr algn="ctr">
              <a:lnSpc>
                <a:spcPts val="6900"/>
              </a:lnSpc>
            </a:pPr>
            <a:r>
              <a:rPr lang="en-US" sz="6900">
                <a:solidFill>
                  <a:srgbClr val="FF7F50"/>
                </a:solidFill>
                <a:latin typeface="Archivo Black"/>
                <a:ea typeface="Archivo Black"/>
                <a:cs typeface="Archivo Black"/>
                <a:sym typeface="Archivo Black"/>
              </a:rPr>
              <a:t>FAISABILITE : TEXTE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331170" y="3505991"/>
            <a:ext cx="5190771" cy="4133152"/>
          </a:xfrm>
          <a:custGeom>
            <a:avLst/>
            <a:gdLst/>
            <a:ahLst/>
            <a:cxnLst/>
            <a:rect r="r" b="b" t="t" l="l"/>
            <a:pathLst>
              <a:path h="4133152" w="5190771">
                <a:moveTo>
                  <a:pt x="0" y="0"/>
                </a:moveTo>
                <a:lnTo>
                  <a:pt x="5190772" y="0"/>
                </a:lnTo>
                <a:lnTo>
                  <a:pt x="5190772" y="4133152"/>
                </a:lnTo>
                <a:lnTo>
                  <a:pt x="0" y="4133152"/>
                </a:lnTo>
                <a:lnTo>
                  <a:pt x="0" y="0"/>
                </a:lnTo>
                <a:close/>
              </a:path>
            </a:pathLst>
          </a:custGeom>
          <a:blipFill>
            <a:blip r:embed="rId9"/>
            <a:stretch>
              <a:fillRect l="0" t="0" r="0" b="0"/>
            </a:stretch>
          </a:blipFill>
        </p:spPr>
      </p:sp>
      <p:sp>
        <p:nvSpPr>
          <p:cNvPr name="Freeform 22" id="22"/>
          <p:cNvSpPr/>
          <p:nvPr/>
        </p:nvSpPr>
        <p:spPr>
          <a:xfrm flipH="false" flipV="false" rot="0">
            <a:off x="8191256" y="3505991"/>
            <a:ext cx="4697405" cy="4133152"/>
          </a:xfrm>
          <a:custGeom>
            <a:avLst/>
            <a:gdLst/>
            <a:ahLst/>
            <a:cxnLst/>
            <a:rect r="r" b="b" t="t" l="l"/>
            <a:pathLst>
              <a:path h="4133152" w="4697405">
                <a:moveTo>
                  <a:pt x="0" y="0"/>
                </a:moveTo>
                <a:lnTo>
                  <a:pt x="4697405" y="0"/>
                </a:lnTo>
                <a:lnTo>
                  <a:pt x="4697405" y="4133152"/>
                </a:lnTo>
                <a:lnTo>
                  <a:pt x="0" y="4133152"/>
                </a:lnTo>
                <a:lnTo>
                  <a:pt x="0" y="0"/>
                </a:lnTo>
                <a:close/>
              </a:path>
            </a:pathLst>
          </a:custGeom>
          <a:blipFill>
            <a:blip r:embed="rId10"/>
            <a:stretch>
              <a:fillRect l="0" t="0" r="0" b="0"/>
            </a:stretch>
          </a:blipFill>
        </p:spPr>
      </p:sp>
      <p:sp>
        <p:nvSpPr>
          <p:cNvPr name="TextBox 23" id="23"/>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Projection + Clustering + Performances</a:t>
            </a:r>
          </a:p>
        </p:txBody>
      </p:sp>
      <p:sp>
        <p:nvSpPr>
          <p:cNvPr name="TextBox 24" id="24"/>
          <p:cNvSpPr txBox="true"/>
          <p:nvPr/>
        </p:nvSpPr>
        <p:spPr>
          <a:xfrm rot="0">
            <a:off x="1457475" y="7639143"/>
            <a:ext cx="5064467" cy="371475"/>
          </a:xfrm>
          <a:prstGeom prst="rect">
            <a:avLst/>
          </a:prstGeom>
        </p:spPr>
        <p:txBody>
          <a:bodyPr anchor="t" rtlCol="false" tIns="0" lIns="0" bIns="0" rIns="0">
            <a:spAutoFit/>
          </a:bodyPr>
          <a:lstStyle/>
          <a:p>
            <a:pPr algn="ctr">
              <a:lnSpc>
                <a:spcPts val="2999"/>
              </a:lnSpc>
            </a:pPr>
            <a:r>
              <a:rPr lang="en-US" sz="2499">
                <a:solidFill>
                  <a:srgbClr val="26262F"/>
                </a:solidFill>
                <a:latin typeface="Garet"/>
                <a:ea typeface="Garet"/>
                <a:cs typeface="Garet"/>
                <a:sym typeface="Garet"/>
              </a:rPr>
              <a:t>(BoW + TFIDF + tSNE)</a:t>
            </a:r>
          </a:p>
        </p:txBody>
      </p:sp>
      <p:sp>
        <p:nvSpPr>
          <p:cNvPr name="AutoShape 25" id="25"/>
          <p:cNvSpPr/>
          <p:nvPr/>
        </p:nvSpPr>
        <p:spPr>
          <a:xfrm>
            <a:off x="6569567" y="6221119"/>
            <a:ext cx="1558077" cy="0"/>
          </a:xfrm>
          <a:prstGeom prst="line">
            <a:avLst/>
          </a:prstGeom>
          <a:ln cap="flat" w="38100">
            <a:solidFill>
              <a:srgbClr val="000000"/>
            </a:solidFill>
            <a:prstDash val="solid"/>
            <a:headEnd type="none" len="sm" w="sm"/>
            <a:tailEnd type="arrow" len="sm" w="med"/>
          </a:ln>
        </p:spPr>
      </p:sp>
      <p:sp>
        <p:nvSpPr>
          <p:cNvPr name="TextBox 26" id="26"/>
          <p:cNvSpPr txBox="true"/>
          <p:nvPr/>
        </p:nvSpPr>
        <p:spPr>
          <a:xfrm rot="0">
            <a:off x="6569567" y="5283199"/>
            <a:ext cx="1558077" cy="811833"/>
          </a:xfrm>
          <a:prstGeom prst="rect">
            <a:avLst/>
          </a:prstGeom>
        </p:spPr>
        <p:txBody>
          <a:bodyPr anchor="t" rtlCol="false" tIns="0" lIns="0" bIns="0" rIns="0">
            <a:spAutoFit/>
          </a:bodyPr>
          <a:lstStyle/>
          <a:p>
            <a:pPr algn="ctr" marL="0" indent="0" lvl="0">
              <a:lnSpc>
                <a:spcPts val="2068"/>
              </a:lnSpc>
              <a:spcBef>
                <a:spcPct val="0"/>
              </a:spcBef>
            </a:pPr>
            <a:r>
              <a:rPr lang="en-US" sz="1738">
                <a:solidFill>
                  <a:srgbClr val="2E765E"/>
                </a:solidFill>
                <a:latin typeface="Jua"/>
                <a:ea typeface="Jua"/>
                <a:cs typeface="Jua"/>
                <a:sym typeface="Jua"/>
              </a:rPr>
              <a:t>correspondance entre catégories</a:t>
            </a:r>
          </a:p>
        </p:txBody>
      </p:sp>
      <p:sp>
        <p:nvSpPr>
          <p:cNvPr name="AutoShape 27" id="27"/>
          <p:cNvSpPr/>
          <p:nvPr/>
        </p:nvSpPr>
        <p:spPr>
          <a:xfrm>
            <a:off x="12955336" y="6221119"/>
            <a:ext cx="738006" cy="0"/>
          </a:xfrm>
          <a:prstGeom prst="line">
            <a:avLst/>
          </a:prstGeom>
          <a:ln cap="flat" w="38100">
            <a:solidFill>
              <a:srgbClr val="000000"/>
            </a:solidFill>
            <a:prstDash val="solid"/>
            <a:headEnd type="none" len="sm" w="sm"/>
            <a:tailEnd type="arrow" len="sm" w="med"/>
          </a:ln>
        </p:spPr>
      </p:sp>
      <p:sp>
        <p:nvSpPr>
          <p:cNvPr name="TextBox 28" id="28"/>
          <p:cNvSpPr txBox="true"/>
          <p:nvPr/>
        </p:nvSpPr>
        <p:spPr>
          <a:xfrm rot="0">
            <a:off x="13760016" y="5554369"/>
            <a:ext cx="1860626" cy="1819275"/>
          </a:xfrm>
          <a:prstGeom prst="rect">
            <a:avLst/>
          </a:prstGeom>
        </p:spPr>
        <p:txBody>
          <a:bodyPr anchor="t" rtlCol="false" tIns="0" lIns="0" bIns="0" rIns="0">
            <a:spAutoFit/>
          </a:bodyPr>
          <a:lstStyle/>
          <a:p>
            <a:pPr algn="ctr">
              <a:lnSpc>
                <a:spcPts val="5399"/>
              </a:lnSpc>
            </a:pPr>
            <a:r>
              <a:rPr lang="en-US" sz="4499" b="true">
                <a:solidFill>
                  <a:srgbClr val="26262F"/>
                </a:solidFill>
                <a:latin typeface="Garet Bold"/>
                <a:ea typeface="Garet Bold"/>
                <a:cs typeface="Garet Bold"/>
                <a:sym typeface="Garet Bold"/>
              </a:rPr>
              <a:t>Score ARI</a:t>
            </a:r>
          </a:p>
          <a:p>
            <a:pPr algn="ctr">
              <a:lnSpc>
                <a:spcPts val="1920"/>
              </a:lnSpc>
            </a:pPr>
            <a:r>
              <a:rPr lang="en-US" sz="1600" b="true">
                <a:solidFill>
                  <a:srgbClr val="26262F"/>
                </a:solidFill>
                <a:latin typeface="Garet Bold"/>
                <a:ea typeface="Garet Bold"/>
                <a:cs typeface="Garet Bold"/>
                <a:sym typeface="Garet Bold"/>
              </a:rPr>
              <a:t>(si élevé : étude faisable)</a:t>
            </a:r>
          </a:p>
        </p:txBody>
      </p:sp>
      <p:sp>
        <p:nvSpPr>
          <p:cNvPr name="Freeform 29" id="29"/>
          <p:cNvSpPr/>
          <p:nvPr/>
        </p:nvSpPr>
        <p:spPr>
          <a:xfrm flipH="true" flipV="false" rot="5400000">
            <a:off x="3192678" y="7156277"/>
            <a:ext cx="394311" cy="2102992"/>
          </a:xfrm>
          <a:custGeom>
            <a:avLst/>
            <a:gdLst/>
            <a:ahLst/>
            <a:cxnLst/>
            <a:rect r="r" b="b" t="t" l="l"/>
            <a:pathLst>
              <a:path h="2102992" w="394311">
                <a:moveTo>
                  <a:pt x="394311" y="0"/>
                </a:moveTo>
                <a:lnTo>
                  <a:pt x="0" y="0"/>
                </a:lnTo>
                <a:lnTo>
                  <a:pt x="0" y="2102993"/>
                </a:lnTo>
                <a:lnTo>
                  <a:pt x="394311" y="2102993"/>
                </a:lnTo>
                <a:lnTo>
                  <a:pt x="394311" y="0"/>
                </a:lnTo>
                <a:close/>
              </a:path>
            </a:pathLst>
          </a:custGeom>
          <a:blipFill>
            <a:blip r:embed="rId11"/>
            <a:stretch>
              <a:fillRect l="0" t="0" r="0" b="0"/>
            </a:stretch>
          </a:blipFill>
        </p:spPr>
      </p:sp>
      <p:sp>
        <p:nvSpPr>
          <p:cNvPr name="TextBox 30" id="30"/>
          <p:cNvSpPr txBox="true"/>
          <p:nvPr/>
        </p:nvSpPr>
        <p:spPr>
          <a:xfrm rot="0">
            <a:off x="1819605" y="8414949"/>
            <a:ext cx="3140457" cy="257175"/>
          </a:xfrm>
          <a:prstGeom prst="rect">
            <a:avLst/>
          </a:prstGeom>
        </p:spPr>
        <p:txBody>
          <a:bodyPr anchor="t" rtlCol="false" tIns="0" lIns="0" bIns="0" rIns="0">
            <a:spAutoFit/>
          </a:bodyPr>
          <a:lstStyle/>
          <a:p>
            <a:pPr algn="ctr">
              <a:lnSpc>
                <a:spcPts val="2040"/>
              </a:lnSpc>
            </a:pPr>
            <a:r>
              <a:rPr lang="en-US" sz="1700">
                <a:solidFill>
                  <a:srgbClr val="26262F"/>
                </a:solidFill>
                <a:latin typeface="Garet"/>
                <a:ea typeface="Garet"/>
                <a:cs typeface="Garet"/>
                <a:sym typeface="Garet"/>
              </a:rPr>
              <a:t>Texte encodé</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6980"/>
        </a:solidFill>
      </p:bgPr>
    </p:bg>
    <p:spTree>
      <p:nvGrpSpPr>
        <p:cNvPr id="1" name=""/>
        <p:cNvGrpSpPr/>
        <p:nvPr/>
      </p:nvGrpSpPr>
      <p:grpSpPr>
        <a:xfrm>
          <a:off x="0" y="0"/>
          <a:ext cx="0" cy="0"/>
          <a:chOff x="0" y="0"/>
          <a:chExt cx="0" cy="0"/>
        </a:xfrm>
      </p:grpSpPr>
      <p:grpSp>
        <p:nvGrpSpPr>
          <p:cNvPr name="Group 2" id="2"/>
          <p:cNvGrpSpPr/>
          <p:nvPr/>
        </p:nvGrpSpPr>
        <p:grpSpPr>
          <a:xfrm rot="0">
            <a:off x="-4927419" y="-3282961"/>
            <a:ext cx="8991126" cy="899112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671379" y="-3282961"/>
            <a:ext cx="8991126" cy="899112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6178"/>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54159" y="1569859"/>
            <a:ext cx="1325831" cy="13258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1028700"/>
            <a:ext cx="16230600" cy="8370569"/>
            <a:chOff x="0" y="0"/>
            <a:chExt cx="724177" cy="373478"/>
          </a:xfrm>
        </p:grpSpPr>
        <p:sp>
          <p:nvSpPr>
            <p:cNvPr name="Freeform 12" id="12"/>
            <p:cNvSpPr/>
            <p:nvPr/>
          </p:nvSpPr>
          <p:spPr>
            <a:xfrm flipH="false" flipV="false" rot="0">
              <a:off x="0" y="0"/>
              <a:ext cx="724177" cy="373478"/>
            </a:xfrm>
            <a:custGeom>
              <a:avLst/>
              <a:gdLst/>
              <a:ahLst/>
              <a:cxnLst/>
              <a:rect r="r" b="b" t="t" l="l"/>
              <a:pathLst>
                <a:path h="373478" w="724177">
                  <a:moveTo>
                    <a:pt x="47700" y="0"/>
                  </a:moveTo>
                  <a:lnTo>
                    <a:pt x="676478" y="0"/>
                  </a:lnTo>
                  <a:cubicBezTo>
                    <a:pt x="689128" y="0"/>
                    <a:pt x="701261" y="5025"/>
                    <a:pt x="710206" y="13971"/>
                  </a:cubicBezTo>
                  <a:cubicBezTo>
                    <a:pt x="719152" y="22916"/>
                    <a:pt x="724177" y="35049"/>
                    <a:pt x="724177" y="47700"/>
                  </a:cubicBezTo>
                  <a:lnTo>
                    <a:pt x="724177" y="325779"/>
                  </a:lnTo>
                  <a:cubicBezTo>
                    <a:pt x="724177" y="338429"/>
                    <a:pt x="719152" y="350562"/>
                    <a:pt x="710206" y="359507"/>
                  </a:cubicBezTo>
                  <a:cubicBezTo>
                    <a:pt x="701261" y="368453"/>
                    <a:pt x="689128" y="373478"/>
                    <a:pt x="676478" y="373478"/>
                  </a:cubicBezTo>
                  <a:lnTo>
                    <a:pt x="47700" y="373478"/>
                  </a:lnTo>
                  <a:cubicBezTo>
                    <a:pt x="35049" y="373478"/>
                    <a:pt x="22916" y="368453"/>
                    <a:pt x="13971" y="359507"/>
                  </a:cubicBezTo>
                  <a:cubicBezTo>
                    <a:pt x="5025" y="350562"/>
                    <a:pt x="0" y="338429"/>
                    <a:pt x="0" y="325779"/>
                  </a:cubicBezTo>
                  <a:lnTo>
                    <a:pt x="0" y="47700"/>
                  </a:lnTo>
                  <a:cubicBezTo>
                    <a:pt x="0" y="35049"/>
                    <a:pt x="5025" y="22916"/>
                    <a:pt x="13971" y="13971"/>
                  </a:cubicBezTo>
                  <a:cubicBezTo>
                    <a:pt x="22916" y="5025"/>
                    <a:pt x="35049" y="0"/>
                    <a:pt x="47700" y="0"/>
                  </a:cubicBezTo>
                  <a:close/>
                </a:path>
              </a:pathLst>
            </a:custGeom>
            <a:solidFill>
              <a:srgbClr val="E1EBED"/>
            </a:solidFill>
            <a:ln cap="rnd">
              <a:noFill/>
              <a:prstDash val="solid"/>
              <a:round/>
            </a:ln>
          </p:spPr>
        </p:sp>
        <p:sp>
          <p:nvSpPr>
            <p:cNvPr name="TextBox 13" id="13"/>
            <p:cNvSpPr txBox="true"/>
            <p:nvPr/>
          </p:nvSpPr>
          <p:spPr>
            <a:xfrm>
              <a:off x="0" y="-38100"/>
              <a:ext cx="724177" cy="411578"/>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695600" y="679896"/>
            <a:ext cx="1285474" cy="1266878"/>
          </a:xfrm>
          <a:custGeom>
            <a:avLst/>
            <a:gdLst/>
            <a:ahLst/>
            <a:cxnLst/>
            <a:rect r="r" b="b" t="t" l="l"/>
            <a:pathLst>
              <a:path h="1266878" w="1285474">
                <a:moveTo>
                  <a:pt x="0" y="0"/>
                </a:moveTo>
                <a:lnTo>
                  <a:pt x="1285475" y="0"/>
                </a:lnTo>
                <a:lnTo>
                  <a:pt x="1285475" y="1266878"/>
                </a:lnTo>
                <a:lnTo>
                  <a:pt x="0" y="1266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5" id="15"/>
          <p:cNvSpPr txBox="true"/>
          <p:nvPr/>
        </p:nvSpPr>
        <p:spPr>
          <a:xfrm rot="0">
            <a:off x="1695600" y="1446685"/>
            <a:ext cx="14782190" cy="1033781"/>
          </a:xfrm>
          <a:prstGeom prst="rect">
            <a:avLst/>
          </a:prstGeom>
        </p:spPr>
        <p:txBody>
          <a:bodyPr anchor="t" rtlCol="false" tIns="0" lIns="0" bIns="0" rIns="0">
            <a:spAutoFit/>
          </a:bodyPr>
          <a:lstStyle/>
          <a:p>
            <a:pPr algn="ctr">
              <a:lnSpc>
                <a:spcPts val="7700"/>
              </a:lnSpc>
            </a:pPr>
            <a:r>
              <a:rPr lang="en-US" sz="7700">
                <a:solidFill>
                  <a:srgbClr val="FF7F50"/>
                </a:solidFill>
                <a:latin typeface="Archivo Black"/>
                <a:ea typeface="Archivo Black"/>
                <a:cs typeface="Archivo Black"/>
                <a:sym typeface="Archivo Black"/>
              </a:rPr>
              <a:t>FAISABILITE : IMAGE</a:t>
            </a:r>
          </a:p>
        </p:txBody>
      </p:sp>
      <p:sp>
        <p:nvSpPr>
          <p:cNvPr name="Freeform 16" id="16"/>
          <p:cNvSpPr/>
          <p:nvPr/>
        </p:nvSpPr>
        <p:spPr>
          <a:xfrm flipH="false" flipV="false" rot="-9344322">
            <a:off x="16202962" y="48662"/>
            <a:ext cx="2935145" cy="960593"/>
          </a:xfrm>
          <a:custGeom>
            <a:avLst/>
            <a:gdLst/>
            <a:ahLst/>
            <a:cxnLst/>
            <a:rect r="r" b="b" t="t" l="l"/>
            <a:pathLst>
              <a:path h="960593" w="2935145">
                <a:moveTo>
                  <a:pt x="0" y="0"/>
                </a:moveTo>
                <a:lnTo>
                  <a:pt x="2935146" y="0"/>
                </a:lnTo>
                <a:lnTo>
                  <a:pt x="2935146" y="960593"/>
                </a:lnTo>
                <a:lnTo>
                  <a:pt x="0" y="9605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17" id="17"/>
          <p:cNvGrpSpPr/>
          <p:nvPr/>
        </p:nvGrpSpPr>
        <p:grpSpPr>
          <a:xfrm rot="0">
            <a:off x="14775757" y="805789"/>
            <a:ext cx="764070" cy="7640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AEB2"/>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95941" y="9101244"/>
            <a:ext cx="18676227" cy="2852369"/>
          </a:xfrm>
          <a:custGeom>
            <a:avLst/>
            <a:gdLst/>
            <a:ahLst/>
            <a:cxnLst/>
            <a:rect r="r" b="b" t="t" l="l"/>
            <a:pathLst>
              <a:path h="2852369" w="18676227">
                <a:moveTo>
                  <a:pt x="0" y="0"/>
                </a:moveTo>
                <a:lnTo>
                  <a:pt x="18676227" y="0"/>
                </a:lnTo>
                <a:lnTo>
                  <a:pt x="18676227" y="2852369"/>
                </a:lnTo>
                <a:lnTo>
                  <a:pt x="0" y="28523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695600" y="2895689"/>
            <a:ext cx="4510548" cy="4456851"/>
          </a:xfrm>
          <a:custGeom>
            <a:avLst/>
            <a:gdLst/>
            <a:ahLst/>
            <a:cxnLst/>
            <a:rect r="r" b="b" t="t" l="l"/>
            <a:pathLst>
              <a:path h="4456851" w="4510548">
                <a:moveTo>
                  <a:pt x="0" y="0"/>
                </a:moveTo>
                <a:lnTo>
                  <a:pt x="4510548" y="0"/>
                </a:lnTo>
                <a:lnTo>
                  <a:pt x="4510548" y="4456851"/>
                </a:lnTo>
                <a:lnTo>
                  <a:pt x="0" y="4456851"/>
                </a:lnTo>
                <a:lnTo>
                  <a:pt x="0" y="0"/>
                </a:lnTo>
                <a:close/>
              </a:path>
            </a:pathLst>
          </a:custGeom>
          <a:blipFill>
            <a:blip r:embed="rId9"/>
            <a:stretch>
              <a:fillRect l="0" t="0" r="0" b="0"/>
            </a:stretch>
          </a:blipFill>
        </p:spPr>
      </p:sp>
      <p:sp>
        <p:nvSpPr>
          <p:cNvPr name="Freeform 22" id="22"/>
          <p:cNvSpPr/>
          <p:nvPr/>
        </p:nvSpPr>
        <p:spPr>
          <a:xfrm flipH="false" flipV="false" rot="0">
            <a:off x="6215673" y="3400514"/>
            <a:ext cx="5950507" cy="3391789"/>
          </a:xfrm>
          <a:custGeom>
            <a:avLst/>
            <a:gdLst/>
            <a:ahLst/>
            <a:cxnLst/>
            <a:rect r="r" b="b" t="t" l="l"/>
            <a:pathLst>
              <a:path h="3391789" w="5950507">
                <a:moveTo>
                  <a:pt x="0" y="0"/>
                </a:moveTo>
                <a:lnTo>
                  <a:pt x="5950507" y="0"/>
                </a:lnTo>
                <a:lnTo>
                  <a:pt x="5950507" y="3391789"/>
                </a:lnTo>
                <a:lnTo>
                  <a:pt x="0" y="3391789"/>
                </a:lnTo>
                <a:lnTo>
                  <a:pt x="0" y="0"/>
                </a:lnTo>
                <a:close/>
              </a:path>
            </a:pathLst>
          </a:custGeom>
          <a:blipFill>
            <a:blip r:embed="rId10"/>
            <a:stretch>
              <a:fillRect l="0" t="0" r="0" b="0"/>
            </a:stretch>
          </a:blipFill>
        </p:spPr>
      </p:sp>
      <p:sp>
        <p:nvSpPr>
          <p:cNvPr name="Freeform 23" id="23"/>
          <p:cNvSpPr/>
          <p:nvPr/>
        </p:nvSpPr>
        <p:spPr>
          <a:xfrm flipH="false" flipV="false" rot="0">
            <a:off x="12156655" y="2895689"/>
            <a:ext cx="4510548" cy="4456851"/>
          </a:xfrm>
          <a:custGeom>
            <a:avLst/>
            <a:gdLst/>
            <a:ahLst/>
            <a:cxnLst/>
            <a:rect r="r" b="b" t="t" l="l"/>
            <a:pathLst>
              <a:path h="4456851" w="4510548">
                <a:moveTo>
                  <a:pt x="0" y="0"/>
                </a:moveTo>
                <a:lnTo>
                  <a:pt x="4510548" y="0"/>
                </a:lnTo>
                <a:lnTo>
                  <a:pt x="4510548" y="4456851"/>
                </a:lnTo>
                <a:lnTo>
                  <a:pt x="0" y="4456851"/>
                </a:lnTo>
                <a:lnTo>
                  <a:pt x="0" y="0"/>
                </a:lnTo>
                <a:close/>
              </a:path>
            </a:pathLst>
          </a:custGeom>
          <a:blipFill>
            <a:blip r:embed="rId11"/>
            <a:stretch>
              <a:fillRect l="0" t="0" r="0" b="0"/>
            </a:stretch>
          </a:blipFill>
        </p:spPr>
      </p:sp>
      <p:sp>
        <p:nvSpPr>
          <p:cNvPr name="AutoShape 24" id="24"/>
          <p:cNvSpPr/>
          <p:nvPr/>
        </p:nvSpPr>
        <p:spPr>
          <a:xfrm>
            <a:off x="6206148" y="7352540"/>
            <a:ext cx="435052" cy="570609"/>
          </a:xfrm>
          <a:prstGeom prst="line">
            <a:avLst/>
          </a:prstGeom>
          <a:ln cap="flat" w="38100">
            <a:solidFill>
              <a:srgbClr val="000000"/>
            </a:solidFill>
            <a:prstDash val="solid"/>
            <a:headEnd type="none" len="sm" w="sm"/>
            <a:tailEnd type="arrow" len="sm" w="med"/>
          </a:ln>
        </p:spPr>
      </p:sp>
      <p:sp>
        <p:nvSpPr>
          <p:cNvPr name="AutoShape 25" id="25"/>
          <p:cNvSpPr/>
          <p:nvPr/>
        </p:nvSpPr>
        <p:spPr>
          <a:xfrm flipH="true">
            <a:off x="11722557" y="7352540"/>
            <a:ext cx="387684" cy="570609"/>
          </a:xfrm>
          <a:prstGeom prst="line">
            <a:avLst/>
          </a:prstGeom>
          <a:ln cap="flat" w="38100">
            <a:solidFill>
              <a:srgbClr val="000000"/>
            </a:solidFill>
            <a:prstDash val="solid"/>
            <a:headEnd type="none" len="sm" w="sm"/>
            <a:tailEnd type="arrow" len="sm" w="med"/>
          </a:ln>
        </p:spPr>
      </p:sp>
      <p:sp>
        <p:nvSpPr>
          <p:cNvPr name="Freeform 26" id="26"/>
          <p:cNvSpPr/>
          <p:nvPr/>
        </p:nvSpPr>
        <p:spPr>
          <a:xfrm flipH="true" flipV="false" rot="0">
            <a:off x="7496577" y="7940832"/>
            <a:ext cx="243710" cy="1299786"/>
          </a:xfrm>
          <a:custGeom>
            <a:avLst/>
            <a:gdLst/>
            <a:ahLst/>
            <a:cxnLst/>
            <a:rect r="r" b="b" t="t" l="l"/>
            <a:pathLst>
              <a:path h="1299786" w="243710">
                <a:moveTo>
                  <a:pt x="243710" y="0"/>
                </a:moveTo>
                <a:lnTo>
                  <a:pt x="0" y="0"/>
                </a:lnTo>
                <a:lnTo>
                  <a:pt x="0" y="1299785"/>
                </a:lnTo>
                <a:lnTo>
                  <a:pt x="243710" y="1299785"/>
                </a:lnTo>
                <a:lnTo>
                  <a:pt x="243710" y="0"/>
                </a:lnTo>
                <a:close/>
              </a:path>
            </a:pathLst>
          </a:custGeom>
          <a:blipFill>
            <a:blip r:embed="rId12"/>
            <a:stretch>
              <a:fillRect l="0" t="0" r="0" b="0"/>
            </a:stretch>
          </a:blipFill>
        </p:spPr>
      </p:sp>
      <p:sp>
        <p:nvSpPr>
          <p:cNvPr name="TextBox 27" id="27"/>
          <p:cNvSpPr txBox="true"/>
          <p:nvPr/>
        </p:nvSpPr>
        <p:spPr>
          <a:xfrm rot="0">
            <a:off x="3356688" y="2302666"/>
            <a:ext cx="11460016" cy="422275"/>
          </a:xfrm>
          <a:prstGeom prst="rect">
            <a:avLst/>
          </a:prstGeom>
        </p:spPr>
        <p:txBody>
          <a:bodyPr anchor="t" rtlCol="false" tIns="0" lIns="0" bIns="0" rIns="0">
            <a:spAutoFit/>
          </a:bodyPr>
          <a:lstStyle/>
          <a:p>
            <a:pPr algn="ctr">
              <a:lnSpc>
                <a:spcPts val="3499"/>
              </a:lnSpc>
            </a:pPr>
            <a:r>
              <a:rPr lang="en-US" sz="2499">
                <a:solidFill>
                  <a:srgbClr val="26262F"/>
                </a:solidFill>
                <a:latin typeface="Garet"/>
                <a:ea typeface="Garet"/>
                <a:cs typeface="Garet"/>
                <a:sym typeface="Garet"/>
              </a:rPr>
              <a:t>Features extraction</a:t>
            </a:r>
          </a:p>
        </p:txBody>
      </p:sp>
      <p:sp>
        <p:nvSpPr>
          <p:cNvPr name="TextBox 28" id="28"/>
          <p:cNvSpPr txBox="true"/>
          <p:nvPr/>
        </p:nvSpPr>
        <p:spPr>
          <a:xfrm rot="0">
            <a:off x="5853109" y="7894574"/>
            <a:ext cx="1576183" cy="1363726"/>
          </a:xfrm>
          <a:prstGeom prst="rect">
            <a:avLst/>
          </a:prstGeom>
        </p:spPr>
        <p:txBody>
          <a:bodyPr anchor="t" rtlCol="false" tIns="0" lIns="0" bIns="0" rIns="0">
            <a:spAutoFit/>
          </a:bodyPr>
          <a:lstStyle/>
          <a:p>
            <a:pPr algn="ctr">
              <a:lnSpc>
                <a:spcPts val="1546"/>
              </a:lnSpc>
            </a:pPr>
            <a:r>
              <a:rPr lang="en-US" sz="1299">
                <a:solidFill>
                  <a:srgbClr val="000000"/>
                </a:solidFill>
                <a:latin typeface="Jua"/>
                <a:ea typeface="Jua"/>
                <a:cs typeface="Jua"/>
                <a:sym typeface="Jua"/>
              </a:rPr>
              <a:t>[[18. 3. </a:t>
            </a:r>
            <a:r>
              <a:rPr lang="en-US" sz="1299">
                <a:solidFill>
                  <a:srgbClr val="000000"/>
                </a:solidFill>
                <a:latin typeface="Jua"/>
                <a:ea typeface="Jua"/>
                <a:cs typeface="Jua"/>
                <a:sym typeface="Jua"/>
              </a:rPr>
              <a:t>0. ... 0. 0. 0.] </a:t>
            </a:r>
          </a:p>
          <a:p>
            <a:pPr algn="ctr">
              <a:lnSpc>
                <a:spcPts val="1546"/>
              </a:lnSpc>
            </a:pPr>
            <a:r>
              <a:rPr lang="en-US" sz="1299">
                <a:solidFill>
                  <a:srgbClr val="000000"/>
                </a:solidFill>
                <a:latin typeface="Jua"/>
                <a:ea typeface="Jua"/>
                <a:cs typeface="Jua"/>
                <a:sym typeface="Jua"/>
              </a:rPr>
              <a:t>[22. 1. 0. ... 0. 0. 0.] </a:t>
            </a:r>
          </a:p>
          <a:p>
            <a:pPr algn="ctr">
              <a:lnSpc>
                <a:spcPts val="1546"/>
              </a:lnSpc>
            </a:pPr>
            <a:r>
              <a:rPr lang="en-US" sz="1299">
                <a:solidFill>
                  <a:srgbClr val="000000"/>
                </a:solidFill>
                <a:latin typeface="Jua"/>
                <a:ea typeface="Jua"/>
                <a:cs typeface="Jua"/>
                <a:sym typeface="Jua"/>
              </a:rPr>
              <a:t>[25. 1. 0. ... 0. 0. 0.] </a:t>
            </a:r>
          </a:p>
          <a:p>
            <a:pPr algn="ctr">
              <a:lnSpc>
                <a:spcPts val="1546"/>
              </a:lnSpc>
            </a:pPr>
            <a:r>
              <a:rPr lang="en-US" sz="1299">
                <a:solidFill>
                  <a:srgbClr val="000000"/>
                </a:solidFill>
                <a:latin typeface="Jua"/>
                <a:ea typeface="Jua"/>
                <a:cs typeface="Jua"/>
                <a:sym typeface="Jua"/>
              </a:rPr>
              <a:t>... </a:t>
            </a:r>
          </a:p>
          <a:p>
            <a:pPr algn="ctr">
              <a:lnSpc>
                <a:spcPts val="1546"/>
              </a:lnSpc>
            </a:pPr>
            <a:r>
              <a:rPr lang="en-US" sz="1299">
                <a:solidFill>
                  <a:srgbClr val="000000"/>
                </a:solidFill>
                <a:latin typeface="Jua"/>
                <a:ea typeface="Jua"/>
                <a:cs typeface="Jua"/>
                <a:sym typeface="Jua"/>
              </a:rPr>
              <a:t>[ 3. 12. 50. ... 0. 0. 0.]</a:t>
            </a:r>
          </a:p>
          <a:p>
            <a:pPr algn="ctr">
              <a:lnSpc>
                <a:spcPts val="1546"/>
              </a:lnSpc>
            </a:pPr>
            <a:r>
              <a:rPr lang="en-US" sz="1299">
                <a:solidFill>
                  <a:srgbClr val="000000"/>
                </a:solidFill>
                <a:latin typeface="Jua"/>
                <a:ea typeface="Jua"/>
                <a:cs typeface="Jua"/>
                <a:sym typeface="Jua"/>
              </a:rPr>
              <a:t> [ 0. 0. 1. ... 1. 0. 1.] </a:t>
            </a:r>
          </a:p>
          <a:p>
            <a:pPr algn="ctr">
              <a:lnSpc>
                <a:spcPts val="1546"/>
              </a:lnSpc>
              <a:spcBef>
                <a:spcPct val="0"/>
              </a:spcBef>
            </a:pPr>
            <a:r>
              <a:rPr lang="en-US" sz="1299">
                <a:solidFill>
                  <a:srgbClr val="000000"/>
                </a:solidFill>
                <a:latin typeface="Jua"/>
                <a:ea typeface="Jua"/>
                <a:cs typeface="Jua"/>
                <a:sym typeface="Jua"/>
              </a:rPr>
              <a:t>[88. 2. 0. ... 0. 1. 14.]]</a:t>
            </a:r>
          </a:p>
        </p:txBody>
      </p:sp>
      <p:sp>
        <p:nvSpPr>
          <p:cNvPr name="TextBox 29" id="29"/>
          <p:cNvSpPr txBox="true"/>
          <p:nvPr/>
        </p:nvSpPr>
        <p:spPr>
          <a:xfrm rot="0">
            <a:off x="10584235" y="7894574"/>
            <a:ext cx="2276645" cy="1363726"/>
          </a:xfrm>
          <a:prstGeom prst="rect">
            <a:avLst/>
          </a:prstGeom>
        </p:spPr>
        <p:txBody>
          <a:bodyPr anchor="t" rtlCol="false" tIns="0" lIns="0" bIns="0" rIns="0">
            <a:spAutoFit/>
          </a:bodyPr>
          <a:lstStyle/>
          <a:p>
            <a:pPr algn="ctr">
              <a:lnSpc>
                <a:spcPts val="1546"/>
              </a:lnSpc>
            </a:pPr>
            <a:r>
              <a:rPr lang="en-US" sz="1299">
                <a:solidFill>
                  <a:srgbClr val="000000"/>
                </a:solidFill>
                <a:latin typeface="Jua"/>
                <a:ea typeface="Jua"/>
                <a:cs typeface="Jua"/>
                <a:sym typeface="Jua"/>
              </a:rPr>
              <a:t>[[241 2</a:t>
            </a:r>
            <a:r>
              <a:rPr lang="en-US" sz="1299">
                <a:solidFill>
                  <a:srgbClr val="000000"/>
                </a:solidFill>
                <a:latin typeface="Jua"/>
                <a:ea typeface="Jua"/>
                <a:cs typeface="Jua"/>
                <a:sym typeface="Jua"/>
              </a:rPr>
              <a:t>01 219 ... 12 150 155] </a:t>
            </a:r>
          </a:p>
          <a:p>
            <a:pPr algn="ctr">
              <a:lnSpc>
                <a:spcPts val="1546"/>
              </a:lnSpc>
            </a:pPr>
            <a:r>
              <a:rPr lang="en-US" sz="1299">
                <a:solidFill>
                  <a:srgbClr val="000000"/>
                </a:solidFill>
                <a:latin typeface="Jua"/>
                <a:ea typeface="Jua"/>
                <a:cs typeface="Jua"/>
                <a:sym typeface="Jua"/>
              </a:rPr>
              <a:t>[169 9 217 ... 12 162 25] </a:t>
            </a:r>
          </a:p>
          <a:p>
            <a:pPr algn="ctr">
              <a:lnSpc>
                <a:spcPts val="1546"/>
              </a:lnSpc>
            </a:pPr>
            <a:r>
              <a:rPr lang="en-US" sz="1299">
                <a:solidFill>
                  <a:srgbClr val="000000"/>
                </a:solidFill>
                <a:latin typeface="Jua"/>
                <a:ea typeface="Jua"/>
                <a:cs typeface="Jua"/>
                <a:sym typeface="Jua"/>
              </a:rPr>
              <a:t>[241 201 219 ... 12 166 233] </a:t>
            </a:r>
          </a:p>
          <a:p>
            <a:pPr algn="ctr">
              <a:lnSpc>
                <a:spcPts val="1546"/>
              </a:lnSpc>
            </a:pPr>
            <a:r>
              <a:rPr lang="en-US" sz="1299">
                <a:solidFill>
                  <a:srgbClr val="000000"/>
                </a:solidFill>
                <a:latin typeface="Jua"/>
                <a:ea typeface="Jua"/>
                <a:cs typeface="Jua"/>
                <a:sym typeface="Jua"/>
              </a:rPr>
              <a:t>... </a:t>
            </a:r>
          </a:p>
          <a:p>
            <a:pPr algn="ctr">
              <a:lnSpc>
                <a:spcPts val="1546"/>
              </a:lnSpc>
            </a:pPr>
            <a:r>
              <a:rPr lang="en-US" sz="1299">
                <a:solidFill>
                  <a:srgbClr val="000000"/>
                </a:solidFill>
                <a:latin typeface="Jua"/>
                <a:ea typeface="Jua"/>
                <a:cs typeface="Jua"/>
                <a:sym typeface="Jua"/>
              </a:rPr>
              <a:t>[233 1 212 ... 31 164 174] </a:t>
            </a:r>
          </a:p>
          <a:p>
            <a:pPr algn="ctr">
              <a:lnSpc>
                <a:spcPts val="1546"/>
              </a:lnSpc>
            </a:pPr>
            <a:r>
              <a:rPr lang="en-US" sz="1299">
                <a:solidFill>
                  <a:srgbClr val="000000"/>
                </a:solidFill>
                <a:latin typeface="Jua"/>
                <a:ea typeface="Jua"/>
                <a:cs typeface="Jua"/>
                <a:sym typeface="Jua"/>
              </a:rPr>
              <a:t>[235 9 221 ... 187 160 158] </a:t>
            </a:r>
          </a:p>
          <a:p>
            <a:pPr algn="ctr">
              <a:lnSpc>
                <a:spcPts val="1546"/>
              </a:lnSpc>
              <a:spcBef>
                <a:spcPct val="0"/>
              </a:spcBef>
            </a:pPr>
            <a:r>
              <a:rPr lang="en-US" sz="1299">
                <a:solidFill>
                  <a:srgbClr val="000000"/>
                </a:solidFill>
                <a:latin typeface="Jua"/>
                <a:ea typeface="Jua"/>
                <a:cs typeface="Jua"/>
                <a:sym typeface="Jua"/>
              </a:rPr>
              <a:t>[169 33 218 ... 30 178 26]]</a:t>
            </a:r>
          </a:p>
        </p:txBody>
      </p:sp>
      <p:sp>
        <p:nvSpPr>
          <p:cNvPr name="TextBox 30" id="30"/>
          <p:cNvSpPr txBox="true"/>
          <p:nvPr/>
        </p:nvSpPr>
        <p:spPr>
          <a:xfrm rot="0">
            <a:off x="7872301" y="8171253"/>
            <a:ext cx="2336209" cy="813102"/>
          </a:xfrm>
          <a:prstGeom prst="rect">
            <a:avLst/>
          </a:prstGeom>
        </p:spPr>
        <p:txBody>
          <a:bodyPr anchor="t" rtlCol="false" tIns="0" lIns="0" bIns="0" rIns="0">
            <a:spAutoFit/>
          </a:bodyPr>
          <a:lstStyle/>
          <a:p>
            <a:pPr algn="just" marL="0" indent="0" lvl="0">
              <a:lnSpc>
                <a:spcPts val="3257"/>
              </a:lnSpc>
              <a:spcBef>
                <a:spcPct val="0"/>
              </a:spcBef>
            </a:pPr>
            <a:r>
              <a:rPr lang="en-US" b="true" sz="2737" u="sng">
                <a:solidFill>
                  <a:srgbClr val="2E765E"/>
                </a:solidFill>
                <a:latin typeface="Garet Bold"/>
                <a:ea typeface="Garet Bold"/>
                <a:cs typeface="Garet Bold"/>
                <a:sym typeface="Garet Bold"/>
              </a:rPr>
              <a:t>Jusqu’à</a:t>
            </a:r>
            <a:r>
              <a:rPr lang="en-US" sz="2737">
                <a:solidFill>
                  <a:srgbClr val="2E765E"/>
                </a:solidFill>
                <a:latin typeface="Garet"/>
                <a:ea typeface="Garet"/>
                <a:cs typeface="Garet"/>
                <a:sym typeface="Garet"/>
              </a:rPr>
              <a:t> 500 descripteurs</a:t>
            </a:r>
          </a:p>
        </p:txBody>
      </p:sp>
      <p:sp>
        <p:nvSpPr>
          <p:cNvPr name="Freeform 31" id="31"/>
          <p:cNvSpPr/>
          <p:nvPr/>
        </p:nvSpPr>
        <p:spPr>
          <a:xfrm flipH="false" flipV="false" rot="0">
            <a:off x="10340525" y="7923149"/>
            <a:ext cx="243710" cy="1299786"/>
          </a:xfrm>
          <a:custGeom>
            <a:avLst/>
            <a:gdLst/>
            <a:ahLst/>
            <a:cxnLst/>
            <a:rect r="r" b="b" t="t" l="l"/>
            <a:pathLst>
              <a:path h="1299786" w="243710">
                <a:moveTo>
                  <a:pt x="0" y="0"/>
                </a:moveTo>
                <a:lnTo>
                  <a:pt x="243710" y="0"/>
                </a:lnTo>
                <a:lnTo>
                  <a:pt x="243710" y="1299786"/>
                </a:lnTo>
                <a:lnTo>
                  <a:pt x="0" y="1299786"/>
                </a:lnTo>
                <a:lnTo>
                  <a:pt x="0" y="0"/>
                </a:lnTo>
                <a:close/>
              </a:path>
            </a:pathLst>
          </a:custGeom>
          <a:blipFill>
            <a:blip r:embed="rId1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DAGn5Bo16zw</dc:identifier>
  <dcterms:modified xsi:type="dcterms:W3CDTF">2011-08-01T06:04:30Z</dcterms:modified>
  <cp:revision>1</cp:revision>
  <dc:title>06_Classifiez_automatiquement_des_produits</dc:title>
</cp:coreProperties>
</file>